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8" r:id="rId2"/>
    <p:sldId id="398" r:id="rId3"/>
    <p:sldId id="404" r:id="rId4"/>
    <p:sldId id="458" r:id="rId5"/>
    <p:sldId id="402" r:id="rId6"/>
    <p:sldId id="386" r:id="rId7"/>
    <p:sldId id="403" r:id="rId8"/>
    <p:sldId id="391" r:id="rId9"/>
    <p:sldId id="392" r:id="rId10"/>
    <p:sldId id="259" r:id="rId11"/>
    <p:sldId id="401" r:id="rId12"/>
    <p:sldId id="437" r:id="rId13"/>
    <p:sldId id="400" r:id="rId14"/>
    <p:sldId id="438" r:id="rId15"/>
    <p:sldId id="426" r:id="rId16"/>
    <p:sldId id="399" r:id="rId17"/>
    <p:sldId id="405" r:id="rId18"/>
    <p:sldId id="427" r:id="rId19"/>
    <p:sldId id="428" r:id="rId20"/>
    <p:sldId id="407" r:id="rId21"/>
    <p:sldId id="452" r:id="rId22"/>
    <p:sldId id="453" r:id="rId23"/>
    <p:sldId id="455" r:id="rId24"/>
    <p:sldId id="411" r:id="rId25"/>
    <p:sldId id="456" r:id="rId26"/>
    <p:sldId id="413" r:id="rId27"/>
    <p:sldId id="414" r:id="rId28"/>
    <p:sldId id="415" r:id="rId29"/>
    <p:sldId id="432" r:id="rId30"/>
    <p:sldId id="447" r:id="rId31"/>
    <p:sldId id="448" r:id="rId32"/>
    <p:sldId id="449" r:id="rId33"/>
    <p:sldId id="457" r:id="rId34"/>
    <p:sldId id="338" r:id="rId35"/>
    <p:sldId id="289" r:id="rId36"/>
    <p:sldId id="308" r:id="rId37"/>
    <p:sldId id="286" r:id="rId38"/>
    <p:sldId id="326" r:id="rId39"/>
    <p:sldId id="325" r:id="rId40"/>
    <p:sldId id="354" r:id="rId41"/>
    <p:sldId id="367" r:id="rId42"/>
    <p:sldId id="370" r:id="rId43"/>
    <p:sldId id="371" r:id="rId44"/>
    <p:sldId id="368" r:id="rId45"/>
    <p:sldId id="372" r:id="rId46"/>
    <p:sldId id="373" r:id="rId47"/>
    <p:sldId id="369" r:id="rId48"/>
    <p:sldId id="374" r:id="rId49"/>
    <p:sldId id="375" r:id="rId50"/>
    <p:sldId id="359" r:id="rId51"/>
    <p:sldId id="376" r:id="rId52"/>
    <p:sldId id="377" r:id="rId53"/>
    <p:sldId id="459" r:id="rId54"/>
    <p:sldId id="439" r:id="rId55"/>
    <p:sldId id="442" r:id="rId56"/>
    <p:sldId id="443" r:id="rId57"/>
    <p:sldId id="444" r:id="rId58"/>
    <p:sldId id="445" r:id="rId59"/>
    <p:sldId id="352" r:id="rId60"/>
    <p:sldId id="379" r:id="rId61"/>
    <p:sldId id="344" r:id="rId62"/>
    <p:sldId id="418" r:id="rId63"/>
    <p:sldId id="450" r:id="rId64"/>
    <p:sldId id="419" r:id="rId65"/>
    <p:sldId id="421" r:id="rId66"/>
    <p:sldId id="422" r:id="rId67"/>
    <p:sldId id="424" r:id="rId68"/>
    <p:sldId id="423" r:id="rId69"/>
    <p:sldId id="451" r:id="rId70"/>
    <p:sldId id="297"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337FF"/>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6"/>
    <p:restoredTop sz="66375" autoAdjust="0"/>
  </p:normalViewPr>
  <p:slideViewPr>
    <p:cSldViewPr snapToGrid="0">
      <p:cViewPr varScale="1">
        <p:scale>
          <a:sx n="58" d="100"/>
          <a:sy n="58" d="100"/>
        </p:scale>
        <p:origin x="256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0137246760979"/>
          <c:y val="0.0927759355190918"/>
          <c:w val="0.472168340611252"/>
          <c:h val="0.73992238246195"/>
        </c:manualLayout>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00917185522501049"/>
                  <c:y val="-0.0550169199522142"/>
                </c:manualLayout>
              </c:layout>
              <c:tx>
                <c:rich>
                  <a:bodyPr/>
                  <a:lstStyle/>
                  <a:p>
                    <a:fld id="{EB22EC9C-B36A-1E4D-A602-F5ED54A5F951}" type="CATEGORYNAME">
                      <a:rPr lang="en-US" smtClean="0"/>
                      <a:pPr/>
                      <a:t>[CATEGORY NAME]</a:t>
                    </a:fld>
                    <a:endParaRPr lang="en-US" dirty="0" smtClean="0"/>
                  </a:p>
                  <a:p>
                    <a:r>
                      <a:rPr lang="en-US" dirty="0" smtClean="0"/>
                      <a:t>45%</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21777620765066"/>
                      <c:h val="0.161676665272153"/>
                    </c:manualLayout>
                  </c15:layout>
                  <c15:dlblFieldTable/>
                  <c15:showDataLabelsRange val="0"/>
                </c:ext>
              </c:extLst>
            </c:dLbl>
            <c:dLbl>
              <c:idx val="1"/>
              <c:layout>
                <c:manualLayout>
                  <c:x val="0.00469552106593033"/>
                  <c:y val="-0.0148122476794423"/>
                </c:manualLayout>
              </c:layout>
              <c:tx>
                <c:rich>
                  <a:bodyPr/>
                  <a:lstStyle/>
                  <a:p>
                    <a:fld id="{BC674F10-DF5A-F349-81CA-5F8DC4FFDAED}" type="CATEGORYNAME">
                      <a:rPr lang="en-US" smtClean="0"/>
                      <a:pPr/>
                      <a:t>[CATEGORY NAME]</a:t>
                    </a:fld>
                    <a:endParaRPr lang="en-US" dirty="0" smtClean="0"/>
                  </a:p>
                  <a:p>
                    <a:r>
                      <a:rPr lang="en-US" dirty="0" smtClean="0"/>
                      <a:t>15%</a:t>
                    </a:r>
                  </a:p>
                </c:rich>
              </c:tx>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Lst>
            </c:dLbl>
            <c:dLbl>
              <c:idx val="2"/>
              <c:layout>
                <c:manualLayout>
                  <c:x val="-0.0144129964165597"/>
                  <c:y val="0.0296244953588846"/>
                </c:manualLayout>
              </c:layout>
              <c:tx>
                <c:rich>
                  <a:bodyPr/>
                  <a:lstStyle/>
                  <a:p>
                    <a:fld id="{1C759E57-440D-6441-B61C-B431DE4FF794}" type="CATEGORYNAME">
                      <a:rPr lang="en-US" smtClean="0"/>
                      <a:pPr/>
                      <a:t>[CATEGORY NAME]</a:t>
                    </a:fld>
                    <a:endParaRPr lang="en-US" dirty="0" smtClean="0"/>
                  </a:p>
                  <a:p>
                    <a:r>
                      <a:rPr lang="en-US" dirty="0" smtClean="0"/>
                      <a:t>30%</a:t>
                    </a:r>
                  </a:p>
                </c:rich>
              </c:tx>
              <c:dLblPos val="bestFit"/>
              <c:showLegendKey val="0"/>
              <c:showVal val="0"/>
              <c:showCatName val="1"/>
              <c:showSerName val="0"/>
              <c:showPercent val="0"/>
              <c:showBubbleSize val="0"/>
              <c:extLst>
                <c:ext xmlns:c15="http://schemas.microsoft.com/office/drawing/2012/chart" uri="{CE6537A1-D6FC-4f65-9D91-7224C49458BB}">
                  <c15:dlblFieldTable/>
                  <c15:showDataLabelsRange val="0"/>
                </c:ext>
              </c:extLst>
            </c:dLbl>
            <c:dLbl>
              <c:idx val="3"/>
              <c:layout>
                <c:manualLayout>
                  <c:x val="-0.00410662068263956"/>
                  <c:y val="1.66616959273817E-7"/>
                </c:manualLayout>
              </c:layout>
              <c:tx>
                <c:rich>
                  <a:bodyPr/>
                  <a:lstStyle/>
                  <a:p>
                    <a:fld id="{D71F00D0-79A4-304F-89B0-58C6D6D6AA19}" type="CATEGORYNAME">
                      <a:rPr lang="en-US" smtClean="0"/>
                      <a:pPr/>
                      <a:t>[CATEGORY NAME]</a:t>
                    </a:fld>
                    <a:endParaRPr lang="en-US" dirty="0" smtClean="0"/>
                  </a:p>
                  <a:p>
                    <a:r>
                      <a:rPr lang="en-US" dirty="0" smtClean="0"/>
                      <a:t>10%</a:t>
                    </a:r>
                  </a:p>
                </c:rich>
              </c:tx>
              <c:dLblPos val="bestFit"/>
              <c:showLegendKey val="0"/>
              <c:showVal val="0"/>
              <c:showCatName val="1"/>
              <c:showSerName val="0"/>
              <c:showPercent val="0"/>
              <c:showBubbleSize val="0"/>
              <c:extLst>
                <c:ext xmlns:c15="http://schemas.microsoft.com/office/drawing/2012/chart" uri="{CE6537A1-D6FC-4f65-9D91-7224C49458BB}">
                  <c15:layout>
                    <c:manualLayout>
                      <c:w val="0.295015802364987"/>
                      <c:h val="0.238577530256254"/>
                    </c:manualLayout>
                  </c15:layout>
                  <c15:dlblFieldTable/>
                  <c15:showDataLabelsRange val="0"/>
                </c:ext>
              </c:extLst>
            </c:dLbl>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Sheet1!$D$5:$D$8</c:f>
              <c:strCache>
                <c:ptCount val="4"/>
                <c:pt idx="0">
                  <c:v>Assignments</c:v>
                </c:pt>
                <c:pt idx="1">
                  <c:v>Midterm</c:v>
                </c:pt>
                <c:pt idx="2">
                  <c:v>Final</c:v>
                </c:pt>
                <c:pt idx="3">
                  <c:v>Section Participation</c:v>
                </c:pt>
              </c:strCache>
            </c:strRef>
          </c:cat>
          <c:val>
            <c:numRef>
              <c:f>Sheet1!$E$5:$E$8</c:f>
              <c:numCache>
                <c:formatCode>General</c:formatCode>
                <c:ptCount val="4"/>
                <c:pt idx="0">
                  <c:v>45.0</c:v>
                </c:pt>
                <c:pt idx="1">
                  <c:v>15.0</c:v>
                </c:pt>
                <c:pt idx="2">
                  <c:v>30.0</c:v>
                </c:pt>
                <c:pt idx="3">
                  <c:v>10.0</c:v>
                </c:pt>
              </c:numCache>
            </c:numRef>
          </c:val>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89EE27-DB01-B340-9F62-6D06982A8566}" type="datetimeFigureOut">
              <a:rPr lang="en-US" smtClean="0"/>
              <a:t>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70C917-C062-F348-A2C6-E8664B36AAFB}" type="slidenum">
              <a:rPr lang="en-US" smtClean="0"/>
              <a:t>‹#›</a:t>
            </a:fld>
            <a:endParaRPr lang="en-US"/>
          </a:p>
        </p:txBody>
      </p:sp>
    </p:spTree>
    <p:extLst>
      <p:ext uri="{BB962C8B-B14F-4D97-AF65-F5344CB8AC3E}">
        <p14:creationId xmlns:p14="http://schemas.microsoft.com/office/powerpoint/2010/main" val="25520170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smtClean="0"/>
          </a:p>
        </p:txBody>
      </p:sp>
    </p:spTree>
    <p:extLst>
      <p:ext uri="{BB962C8B-B14F-4D97-AF65-F5344CB8AC3E}">
        <p14:creationId xmlns:p14="http://schemas.microsoft.com/office/powerpoint/2010/main" val="1881585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FD4B20-B29D-754E-B8E3-F0F55ACFC75F}" type="slidenum">
              <a:rPr lang="en-US" altLang="en-US"/>
              <a:pPr/>
              <a:t>20</a:t>
            </a:fld>
            <a:endParaRPr lang="en-US" altLang="en-US"/>
          </a:p>
        </p:txBody>
      </p:sp>
      <p:sp>
        <p:nvSpPr>
          <p:cNvPr id="10035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7560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AEFC596-E209-D64B-A8AE-82763F5912FD}" type="slidenum">
              <a:rPr lang="en-US" altLang="en-US"/>
              <a:pPr/>
              <a:t>21</a:t>
            </a:fld>
            <a:endParaRPr lang="en-US" altLang="en-US"/>
          </a:p>
        </p:txBody>
      </p:sp>
      <p:sp>
        <p:nvSpPr>
          <p:cNvPr id="11673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673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3951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teach software</a:t>
            </a:r>
            <a:r>
              <a:rPr lang="en-US" baseline="0" dirty="0" smtClean="0"/>
              <a:t> engineering principles. Much larger than just programming.</a:t>
            </a:r>
          </a:p>
          <a:p>
            <a:r>
              <a:rPr lang="en-US" baseline="0" dirty="0" smtClean="0"/>
              <a:t>Mechanics of the language are nothing compared to the principles.</a:t>
            </a:r>
          </a:p>
          <a:p>
            <a:r>
              <a:rPr lang="en-US" baseline="0" dirty="0" smtClean="0"/>
              <a:t>You are going to learn the principles by programming in Java</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22</a:t>
            </a:fld>
            <a:endParaRPr lang="en-US"/>
          </a:p>
        </p:txBody>
      </p:sp>
    </p:spTree>
    <p:extLst>
      <p:ext uri="{BB962C8B-B14F-4D97-AF65-F5344CB8AC3E}">
        <p14:creationId xmlns:p14="http://schemas.microsoft.com/office/powerpoint/2010/main" val="129912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23</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36593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24</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37082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B97694-387A-3446-BA4E-49A76F7185DF}" type="slidenum">
              <a:rPr lang="en-US" altLang="en-US"/>
              <a:pPr/>
              <a:t>25</a:t>
            </a:fld>
            <a:endParaRPr lang="en-US" altLang="en-US"/>
          </a:p>
        </p:txBody>
      </p:sp>
      <p:sp>
        <p:nvSpPr>
          <p:cNvPr id="10649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altLang="en-US" dirty="0" smtClean="0"/>
              <a:t>Estimated 700,000</a:t>
            </a:r>
            <a:r>
              <a:rPr lang="en-US" altLang="en-US" baseline="0" dirty="0" smtClean="0"/>
              <a:t> deaths from fame malaria and TB drugs in 2013:</a:t>
            </a:r>
          </a:p>
          <a:p>
            <a:r>
              <a:rPr lang="en-US" sz="1200" dirty="0" smtClean="0"/>
              <a:t>http://</a:t>
            </a:r>
            <a:r>
              <a:rPr lang="en-US" sz="1200" dirty="0" err="1" smtClean="0"/>
              <a:t>www.un.org</a:t>
            </a:r>
            <a:r>
              <a:rPr lang="en-US" sz="1200" dirty="0" smtClean="0"/>
              <a:t>/</a:t>
            </a:r>
            <a:r>
              <a:rPr lang="en-US" sz="1200" dirty="0" err="1" smtClean="0"/>
              <a:t>africarenewal</a:t>
            </a:r>
            <a:r>
              <a:rPr lang="en-US" sz="1200" dirty="0" smtClean="0"/>
              <a:t>/magazine/may-2013/counterfeit-drugs-raise-africa%E2%80%99s-temperature</a:t>
            </a:r>
          </a:p>
          <a:p>
            <a:endParaRPr lang="en-US" altLang="en-US" sz="1200" dirty="0" smtClean="0"/>
          </a:p>
          <a:p>
            <a:r>
              <a:rPr lang="en-US" altLang="en-US" sz="1200" dirty="0" smtClean="0"/>
              <a:t>Bright Simmons from Ghana made an application which let people verify if their medication was authentic</a:t>
            </a:r>
            <a:endParaRPr lang="en-US" altLang="en-US" dirty="0"/>
          </a:p>
        </p:txBody>
      </p:sp>
    </p:spTree>
    <p:extLst>
      <p:ext uri="{BB962C8B-B14F-4D97-AF65-F5344CB8AC3E}">
        <p14:creationId xmlns:p14="http://schemas.microsoft.com/office/powerpoint/2010/main" val="1671623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4C87C5D-9974-EC47-94C8-2199ECD59DC4}" type="slidenum">
              <a:rPr lang="en-US" altLang="en-US"/>
              <a:pPr/>
              <a:t>26</a:t>
            </a:fld>
            <a:endParaRPr lang="en-US" altLang="en-US"/>
          </a:p>
        </p:txBody>
      </p:sp>
      <p:sp>
        <p:nvSpPr>
          <p:cNvPr id="110593"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350859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CF5D7B-2551-AE47-BA04-2BA74DA19AED}" type="slidenum">
              <a:rPr lang="en-US" altLang="en-US"/>
              <a:pPr/>
              <a:t>27</a:t>
            </a:fld>
            <a:endParaRPr lang="en-US" altLang="en-US"/>
          </a:p>
        </p:txBody>
      </p:sp>
      <p:sp>
        <p:nvSpPr>
          <p:cNvPr id="11161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161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88891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8CA6D42-F79B-F44C-9203-487E478D6EB2}" type="slidenum">
              <a:rPr lang="en-US" altLang="en-US"/>
              <a:pPr/>
              <a:t>28</a:t>
            </a:fld>
            <a:endParaRPr lang="en-US" altLang="en-US"/>
          </a:p>
        </p:txBody>
      </p:sp>
      <p:sp>
        <p:nvSpPr>
          <p:cNvPr id="112641"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2642"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9615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29</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578899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6</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007455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want all of you to be successful</a:t>
            </a:r>
          </a:p>
          <a:p>
            <a:r>
              <a:rPr lang="en-US" baseline="0" dirty="0" smtClean="0"/>
              <a:t>That</a:t>
            </a:r>
            <a:r>
              <a:rPr lang="fr-FR" baseline="0" dirty="0" smtClean="0"/>
              <a:t>’</a:t>
            </a:r>
            <a:r>
              <a:rPr lang="en-US" baseline="0" dirty="0" smtClean="0"/>
              <a:t>s why we have such a large course staff</a:t>
            </a:r>
          </a:p>
          <a:p>
            <a:r>
              <a:rPr lang="en-US" dirty="0" smtClean="0"/>
              <a:t>And</a:t>
            </a:r>
            <a:r>
              <a:rPr lang="en-US" baseline="0" dirty="0" smtClean="0"/>
              <a:t> its not like it</a:t>
            </a:r>
            <a:r>
              <a:rPr lang="fr-FR" baseline="0" dirty="0" smtClean="0"/>
              <a:t>’</a:t>
            </a:r>
            <a:r>
              <a:rPr lang="en-US" baseline="0" dirty="0" smtClean="0"/>
              <a:t>s a </a:t>
            </a:r>
            <a:r>
              <a:rPr lang="en-US" baseline="0" dirty="0" err="1" smtClean="0"/>
              <a:t>ya-ya</a:t>
            </a:r>
            <a:r>
              <a:rPr lang="en-US" baseline="0" dirty="0" smtClean="0"/>
              <a:t> course where we all hold hands and sing </a:t>
            </a:r>
            <a:r>
              <a:rPr lang="en-US" baseline="0" dirty="0" err="1" smtClean="0"/>
              <a:t>koombaya</a:t>
            </a:r>
            <a:r>
              <a:rPr lang="en-US" baseline="0" dirty="0" smtClean="0"/>
              <a:t>. Its real material.</a:t>
            </a:r>
          </a:p>
          <a:p>
            <a:r>
              <a:rPr lang="en-US" baseline="0" dirty="0" smtClean="0"/>
              <a:t>But over years and years and years we have been working on our material so that everyone gets through…</a:t>
            </a:r>
          </a:p>
          <a:p>
            <a:r>
              <a:rPr lang="en-US" dirty="0" smtClean="0"/>
              <a:t>Not competing against anyone but yourself</a:t>
            </a:r>
            <a:endParaRPr lang="en-US" dirty="0"/>
          </a:p>
        </p:txBody>
      </p:sp>
      <p:sp>
        <p:nvSpPr>
          <p:cNvPr id="4" name="Slide Number Placeholder 3"/>
          <p:cNvSpPr>
            <a:spLocks noGrp="1"/>
          </p:cNvSpPr>
          <p:nvPr>
            <p:ph type="sldNum" sz="quarter" idx="10"/>
          </p:nvPr>
        </p:nvSpPr>
        <p:spPr/>
        <p:txBody>
          <a:bodyPr/>
          <a:lstStyle/>
          <a:p>
            <a:fld id="{4F70C917-C062-F348-A2C6-E8664B36AAFB}" type="slidenum">
              <a:rPr lang="en-US" smtClean="0"/>
              <a:t>33</a:t>
            </a:fld>
            <a:endParaRPr lang="en-US"/>
          </a:p>
        </p:txBody>
      </p:sp>
    </p:spTree>
    <p:extLst>
      <p:ext uri="{BB962C8B-B14F-4D97-AF65-F5344CB8AC3E}">
        <p14:creationId xmlns:p14="http://schemas.microsoft.com/office/powerpoint/2010/main" val="1008484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35</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He looks like an old </a:t>
            </a:r>
            <a:r>
              <a:rPr lang="en-US" dirty="0" err="1" smtClean="0"/>
              <a:t>machintosh</a:t>
            </a:r>
            <a:r>
              <a:rPr lang="en-US" dirty="0" smtClean="0"/>
              <a:t> machine.</a:t>
            </a:r>
          </a:p>
          <a:p>
            <a:r>
              <a:rPr lang="en-US" dirty="0" err="1" smtClean="0"/>
              <a:t>Hes</a:t>
            </a:r>
            <a:r>
              <a:rPr lang="en-US" dirty="0" smtClean="0"/>
              <a:t> got legs… one sticks out the back. That</a:t>
            </a:r>
            <a:r>
              <a:rPr lang="fr-FR" dirty="0" smtClean="0"/>
              <a:t>’</a:t>
            </a:r>
            <a:r>
              <a:rPr lang="en-US" dirty="0" smtClean="0"/>
              <a:t>s just the way it is.</a:t>
            </a:r>
            <a:endParaRPr lang="en-US" dirty="0"/>
          </a:p>
        </p:txBody>
      </p:sp>
    </p:spTree>
    <p:extLst>
      <p:ext uri="{BB962C8B-B14F-4D97-AF65-F5344CB8AC3E}">
        <p14:creationId xmlns:p14="http://schemas.microsoft.com/office/powerpoint/2010/main" val="1479594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36</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Tomorrow</a:t>
            </a:r>
            <a:r>
              <a:rPr lang="en-US" baseline="0" dirty="0" smtClean="0"/>
              <a:t> you will learn that </a:t>
            </a:r>
            <a:r>
              <a:rPr lang="en-US" baseline="0" dirty="0" err="1" smtClean="0"/>
              <a:t>Karel</a:t>
            </a:r>
            <a:r>
              <a:rPr lang="en-US" baseline="0" dirty="0" smtClean="0"/>
              <a:t> is actually a very gentle introduction to programming</a:t>
            </a:r>
            <a:endParaRPr lang="en-US" dirty="0"/>
          </a:p>
        </p:txBody>
      </p:sp>
    </p:spTree>
    <p:extLst>
      <p:ext uri="{BB962C8B-B14F-4D97-AF65-F5344CB8AC3E}">
        <p14:creationId xmlns:p14="http://schemas.microsoft.com/office/powerpoint/2010/main" val="1837209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BB2F2E-B185-B94E-BF43-8ACBDA84B7E4}" type="slidenum">
              <a:rPr lang="en-US"/>
              <a:pPr/>
              <a:t>37</a:t>
            </a:fld>
            <a:endParaRPr lang="en-US"/>
          </a:p>
        </p:txBody>
      </p:sp>
      <p:sp>
        <p:nvSpPr>
          <p:cNvPr id="5038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38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sz="1200" kern="1200" dirty="0" smtClean="0">
                <a:solidFill>
                  <a:schemeClr val="tx1"/>
                </a:solidFill>
                <a:latin typeface="+mn-lt"/>
                <a:ea typeface="+mn-ea"/>
                <a:cs typeface="+mn-cs"/>
              </a:rPr>
              <a:t>To you it might not be exciting but to </a:t>
            </a:r>
            <a:r>
              <a:rPr lang="en-US" sz="1200" kern="1200" dirty="0" err="1" smtClean="0">
                <a:solidFill>
                  <a:schemeClr val="tx1"/>
                </a:solidFill>
                <a:latin typeface="+mn-lt"/>
                <a:ea typeface="+mn-ea"/>
                <a:cs typeface="+mn-cs"/>
              </a:rPr>
              <a:t>karel</a:t>
            </a:r>
            <a:r>
              <a:rPr lang="en-US" sz="1200" kern="1200" dirty="0" smtClean="0">
                <a:solidFill>
                  <a:schemeClr val="tx1"/>
                </a:solidFill>
                <a:latin typeface="+mn-lt"/>
                <a:ea typeface="+mn-ea"/>
                <a:cs typeface="+mn-cs"/>
              </a:rPr>
              <a:t> its very exciting.</a:t>
            </a:r>
            <a:endParaRPr lang="en-US" dirty="0"/>
          </a:p>
        </p:txBody>
      </p:sp>
    </p:spTree>
    <p:extLst>
      <p:ext uri="{BB962C8B-B14F-4D97-AF65-F5344CB8AC3E}">
        <p14:creationId xmlns:p14="http://schemas.microsoft.com/office/powerpoint/2010/main" val="1462173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38</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88927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39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748835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206043-85BE-C94B-8CA2-FE12BF3AC477}" type="slidenum">
              <a:rPr lang="en-US"/>
              <a:pPr/>
              <a:t>40</a:t>
            </a:fld>
            <a:endParaRPr lang="en-US"/>
          </a:p>
        </p:txBody>
      </p:sp>
      <p:sp>
        <p:nvSpPr>
          <p:cNvPr id="5017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r>
              <a:rPr lang="en-US" dirty="0" smtClean="0"/>
              <a:t>Tomorrow</a:t>
            </a:r>
            <a:r>
              <a:rPr lang="en-US" baseline="0" dirty="0" smtClean="0"/>
              <a:t> you will learn that </a:t>
            </a:r>
            <a:r>
              <a:rPr lang="en-US" baseline="0" dirty="0" err="1" smtClean="0"/>
              <a:t>Karel</a:t>
            </a:r>
            <a:r>
              <a:rPr lang="en-US" baseline="0" dirty="0" smtClean="0"/>
              <a:t> is actually a very gentle introduction to programming</a:t>
            </a:r>
            <a:endParaRPr lang="en-US" dirty="0"/>
          </a:p>
        </p:txBody>
      </p:sp>
    </p:spTree>
    <p:extLst>
      <p:ext uri="{BB962C8B-B14F-4D97-AF65-F5344CB8AC3E}">
        <p14:creationId xmlns:p14="http://schemas.microsoft.com/office/powerpoint/2010/main" val="1431791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41</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565358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42</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3376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825434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7</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r>
              <a:rPr lang="en-US" dirty="0" smtClean="0"/>
              <a:t>Just need to know how to turn on a computer.</a:t>
            </a:r>
          </a:p>
          <a:p>
            <a:endParaRPr lang="en-US" dirty="0" smtClean="0"/>
          </a:p>
          <a:p>
            <a:r>
              <a:rPr lang="en-US" dirty="0" smtClean="0"/>
              <a:t>In fact about</a:t>
            </a:r>
            <a:r>
              <a:rPr lang="en-US" baseline="0" dirty="0" smtClean="0"/>
              <a:t> 7 years ago I was in your seats learning programming.</a:t>
            </a:r>
          </a:p>
          <a:p>
            <a:r>
              <a:rPr lang="en-US" baseline="0" dirty="0" smtClean="0"/>
              <a:t>… and then I did the grad school thing and the teaching thing.</a:t>
            </a:r>
          </a:p>
          <a:p>
            <a:r>
              <a:rPr lang="en-US" baseline="0" dirty="0" smtClean="0"/>
              <a:t>It worked out.</a:t>
            </a:r>
          </a:p>
          <a:p>
            <a:endParaRPr lang="en-US" dirty="0" smtClean="0"/>
          </a:p>
        </p:txBody>
      </p:sp>
    </p:spTree>
    <p:extLst>
      <p:ext uri="{BB962C8B-B14F-4D97-AF65-F5344CB8AC3E}">
        <p14:creationId xmlns:p14="http://schemas.microsoft.com/office/powerpoint/2010/main" val="266604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44</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324962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45</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92394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641585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47</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17081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48</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95029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49</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9766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50</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095109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51</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0040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52</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829269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53</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47704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8</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43494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54</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9365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55</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362607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56</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37629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57</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110623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2ABE38-C433-C441-B64B-85D7C250BCF1}" type="slidenum">
              <a:rPr lang="en-US"/>
              <a:pPr/>
              <a:t>58</a:t>
            </a:fld>
            <a:endParaRPr lang="en-US"/>
          </a:p>
        </p:txBody>
      </p:sp>
      <p:sp>
        <p:nvSpPr>
          <p:cNvPr id="505858"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5859"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96347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62</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031491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A6C62C-AF94-8B42-AF39-302D6D4E3459}" type="slidenum">
              <a:rPr lang="en-US"/>
              <a:pPr/>
              <a:t>69</a:t>
            </a:fld>
            <a:endParaRPr lang="en-US"/>
          </a:p>
        </p:txBody>
      </p:sp>
      <p:sp>
        <p:nvSpPr>
          <p:cNvPr id="45261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176036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2C7D37-D92C-0D48-9DBD-407E1F3838C8}" type="slidenum">
              <a:rPr lang="en-US"/>
              <a:pPr/>
              <a:t>70</a:t>
            </a:fld>
            <a:endParaRPr lang="en-US"/>
          </a:p>
        </p:txBody>
      </p:sp>
      <p:sp>
        <p:nvSpPr>
          <p:cNvPr id="450562"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baseline="0" dirty="0" smtClean="0"/>
          </a:p>
        </p:txBody>
      </p:sp>
    </p:spTree>
    <p:extLst>
      <p:ext uri="{BB962C8B-B14F-4D97-AF65-F5344CB8AC3E}">
        <p14:creationId xmlns:p14="http://schemas.microsoft.com/office/powerpoint/2010/main" val="160690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9</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810167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13</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956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63F61-1D99-7C42-B6D2-FFF0FC784266}" type="slidenum">
              <a:rPr lang="en-US"/>
              <a:pPr/>
              <a:t>15</a:t>
            </a:fld>
            <a:endParaRPr lang="en-US"/>
          </a:p>
        </p:txBody>
      </p:sp>
      <p:sp>
        <p:nvSpPr>
          <p:cNvPr id="493570" name="Rectangle 2"/>
          <p:cNvSpPr>
            <a:spLocks noGrp="1" noRot="1" noChangeAspect="1" noChangeArrowheads="1"/>
          </p:cNvSpPr>
          <p:nvPr>
            <p:ph type="sldImg"/>
          </p:nvPr>
        </p:nvSpPr>
        <p:spPr bwMode="auto">
          <a:xfrm>
            <a:off x="1127125" y="711200"/>
            <a:ext cx="4603750" cy="3454400"/>
          </a:xfrm>
          <a:prstGeom prst="rect">
            <a:avLst/>
          </a:prstGeom>
          <a:solidFill>
            <a:srgbClr val="FFFFFF"/>
          </a:solidFill>
          <a:ln>
            <a:solidFill>
              <a:srgbClr val="000000"/>
            </a:solidFill>
            <a:miter lim="800000"/>
            <a:headEnd/>
            <a:tailEnd/>
          </a:ln>
        </p:spPr>
      </p:sp>
      <p:sp>
        <p:nvSpPr>
          <p:cNvPr id="493571" name="Rectangle 3"/>
          <p:cNvSpPr>
            <a:spLocks noGrp="1" noChangeArrowheads="1"/>
          </p:cNvSpPr>
          <p:nvPr>
            <p:ph type="body" idx="1"/>
          </p:nvPr>
        </p:nvSpPr>
        <p:spPr bwMode="auto">
          <a:xfrm>
            <a:off x="914400" y="4368800"/>
            <a:ext cx="5029200" cy="40640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66268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0E52CF3-B117-C743-916A-7AAA8A981D26}" type="slidenum">
              <a:rPr lang="en-US" altLang="en-US"/>
              <a:pPr/>
              <a:t>17</a:t>
            </a:fld>
            <a:endParaRPr lang="en-US" altLang="en-US"/>
          </a:p>
        </p:txBody>
      </p:sp>
      <p:sp>
        <p:nvSpPr>
          <p:cNvPr id="96257" name="Text Box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0274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6802942-AB1B-6C4A-918A-406454FD1B39}" type="slidenum">
              <a:rPr lang="en-US"/>
              <a:pPr/>
              <a:t>19</a:t>
            </a:fld>
            <a:endParaRPr lang="en-US"/>
          </a:p>
        </p:txBody>
      </p:sp>
      <p:sp>
        <p:nvSpPr>
          <p:cNvPr id="155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55650"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86077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1834158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958340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280216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5871-79E3-2746-9683-1953B4C22460}"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70264260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375871-79E3-2746-9683-1953B4C22460}"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15944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375871-79E3-2746-9683-1953B4C22460}" type="datetimeFigureOut">
              <a:rPr lang="en-US" smtClean="0"/>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02557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375871-79E3-2746-9683-1953B4C22460}" type="datetimeFigureOut">
              <a:rPr lang="en-US" smtClean="0"/>
              <a:t>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167875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375871-79E3-2746-9683-1953B4C22460}" type="datetimeFigureOut">
              <a:rPr lang="en-US" smtClean="0"/>
              <a:t>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91190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75871-79E3-2746-9683-1953B4C22460}" type="datetimeFigureOut">
              <a:rPr lang="en-US" smtClean="0"/>
              <a:t>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46261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3008941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375871-79E3-2746-9683-1953B4C22460}" type="datetimeFigureOut">
              <a:rPr lang="en-US" smtClean="0"/>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806843-1D85-4148-B746-DF7D94D9CB8C}" type="slidenum">
              <a:rPr lang="en-US" smtClean="0"/>
              <a:t>‹#›</a:t>
            </a:fld>
            <a:endParaRPr lang="en-US"/>
          </a:p>
        </p:txBody>
      </p:sp>
    </p:spTree>
    <p:extLst>
      <p:ext uri="{BB962C8B-B14F-4D97-AF65-F5344CB8AC3E}">
        <p14:creationId xmlns:p14="http://schemas.microsoft.com/office/powerpoint/2010/main" val="27935534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75871-79E3-2746-9683-1953B4C22460}" type="datetimeFigureOut">
              <a:rPr lang="en-US" smtClean="0"/>
              <a:t>1/9/17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06843-1D85-4148-B746-DF7D94D9CB8C}" type="slidenum">
              <a:rPr lang="en-US" smtClean="0"/>
              <a:t>‹#›</a:t>
            </a:fld>
            <a:endParaRPr lang="en-US"/>
          </a:p>
        </p:txBody>
      </p:sp>
      <p:pic>
        <p:nvPicPr>
          <p:cNvPr id="7" name="Picture 4" descr="C:\Users\Chris\University\Teaching\cs221\WWW\slides\img\stanford.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204775" y="5920797"/>
            <a:ext cx="908052" cy="90603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userDrawn="1"/>
        </p:nvSpPr>
        <p:spPr>
          <a:xfrm>
            <a:off x="2862974" y="6488668"/>
            <a:ext cx="3418052" cy="369332"/>
          </a:xfrm>
          <a:prstGeom prst="rect">
            <a:avLst/>
          </a:prstGeom>
          <a:noFill/>
        </p:spPr>
        <p:txBody>
          <a:bodyPr wrap="none" rtlCol="0">
            <a:spAutoFit/>
          </a:bodyPr>
          <a:lstStyle/>
          <a:p>
            <a:r>
              <a:rPr lang="en-US" smtClean="0">
                <a:solidFill>
                  <a:schemeClr val="bg1">
                    <a:lumMod val="65000"/>
                  </a:schemeClr>
                </a:solidFill>
                <a:latin typeface="+mj-lt"/>
              </a:rPr>
              <a:t>Piech, CS106A</a:t>
            </a:r>
            <a:r>
              <a:rPr lang="en-US" dirty="0" smtClean="0">
                <a:solidFill>
                  <a:schemeClr val="bg1">
                    <a:lumMod val="65000"/>
                  </a:schemeClr>
                </a:solidFill>
                <a:latin typeface="+mj-lt"/>
              </a:rPr>
              <a:t>,</a:t>
            </a:r>
            <a:r>
              <a:rPr lang="en-US" baseline="0" dirty="0" smtClean="0">
                <a:solidFill>
                  <a:schemeClr val="bg1">
                    <a:lumMod val="65000"/>
                  </a:schemeClr>
                </a:solidFill>
                <a:latin typeface="+mj-lt"/>
              </a:rPr>
              <a:t> Stanford University</a:t>
            </a:r>
            <a:endParaRPr lang="en-US" dirty="0">
              <a:solidFill>
                <a:schemeClr val="bg1">
                  <a:lumMod val="65000"/>
                </a:schemeClr>
              </a:solidFill>
              <a:latin typeface="+mj-lt"/>
            </a:endParaRPr>
          </a:p>
        </p:txBody>
      </p:sp>
    </p:spTree>
    <p:extLst>
      <p:ext uri="{BB962C8B-B14F-4D97-AF65-F5344CB8AC3E}">
        <p14:creationId xmlns:p14="http://schemas.microsoft.com/office/powerpoint/2010/main" val="131662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www.nasa.gov/centers/ames/images/content/144975main_ACD06-0043-007.jpg" TargetMode="External"/><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Chris\University\Teaching\cs221\WWW\slides\img\wal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821" y="-1"/>
            <a:ext cx="9391552" cy="684800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2"/>
          <p:cNvSpPr txBox="1">
            <a:spLocks noChangeArrowheads="1"/>
          </p:cNvSpPr>
          <p:nvPr/>
        </p:nvSpPr>
        <p:spPr>
          <a:xfrm>
            <a:off x="990600" y="4038600"/>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CS106A: Programming Methodologies</a:t>
            </a:r>
            <a:endParaRPr lang="en-US" sz="4000" b="1" dirty="0">
              <a:solidFill>
                <a:schemeClr val="tx1"/>
              </a:solidFill>
              <a:latin typeface="Century Gothic"/>
              <a:cs typeface="Century Gothic"/>
            </a:endParaRPr>
          </a:p>
        </p:txBody>
      </p:sp>
      <p:pic>
        <p:nvPicPr>
          <p:cNvPr id="1028"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274465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87154" y="3163124"/>
            <a:ext cx="5806974" cy="707886"/>
          </a:xfrm>
          <a:prstGeom prst="rect">
            <a:avLst/>
          </a:prstGeom>
        </p:spPr>
        <p:txBody>
          <a:bodyPr wrap="none">
            <a:spAutoFit/>
          </a:bodyPr>
          <a:lstStyle/>
          <a:p>
            <a:r>
              <a:rPr lang="en-US" sz="4000" dirty="0" smtClean="0"/>
              <a:t>http://cs106a.stanford.edu</a:t>
            </a:r>
            <a:endParaRPr lang="en-US" sz="4000" dirty="0"/>
          </a:p>
        </p:txBody>
      </p:sp>
      <p:sp>
        <p:nvSpPr>
          <p:cNvPr id="7" name="Right Arrow 6"/>
          <p:cNvSpPr/>
          <p:nvPr/>
        </p:nvSpPr>
        <p:spPr>
          <a:xfrm rot="2760181">
            <a:off x="1003163" y="1666277"/>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5523020">
            <a:off x="3898675" y="4086430"/>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7391163">
            <a:off x="6089221" y="1643504"/>
            <a:ext cx="1466542" cy="1479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Course Website</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9543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0D5D412-3627-4C73-8A3C-4C06A57700BA}" type="slidenum">
              <a:rPr lang="en-US" smtClean="0"/>
              <a:pPr/>
              <a:t>11</a:t>
            </a:fld>
            <a:endParaRPr lang="en-US"/>
          </a:p>
        </p:txBody>
      </p:sp>
      <p:sp>
        <p:nvSpPr>
          <p:cNvPr id="4" name="Content Placeholder 3"/>
          <p:cNvSpPr>
            <a:spLocks noGrp="1"/>
          </p:cNvSpPr>
          <p:nvPr>
            <p:ph sz="quarter" idx="1"/>
          </p:nvPr>
        </p:nvSpPr>
        <p:spPr>
          <a:xfrm>
            <a:off x="341385" y="917473"/>
            <a:ext cx="8616560" cy="4525963"/>
          </a:xfrm>
        </p:spPr>
        <p:txBody>
          <a:bodyPr/>
          <a:lstStyle/>
          <a:p>
            <a:r>
              <a:rPr lang="en-US" dirty="0" smtClean="0"/>
              <a:t>Weekly 50-min section led by awesome section leaders (the backbone of the class!)</a:t>
            </a:r>
          </a:p>
          <a:p>
            <a:r>
              <a:rPr lang="en-US" dirty="0" smtClean="0"/>
              <a:t>Signups begin on Thursday at 5:00pm and close Sunday at 5:00pm</a:t>
            </a:r>
          </a:p>
          <a:p>
            <a:r>
              <a:rPr lang="en-US" dirty="0" smtClean="0"/>
              <a:t>Pair programming with others in your section.</a:t>
            </a:r>
            <a:br>
              <a:rPr lang="en-US" dirty="0" smtClean="0"/>
            </a:br>
            <a:endParaRPr lang="en-US" dirty="0" smtClean="0"/>
          </a:p>
        </p:txBody>
      </p:sp>
      <p:pic>
        <p:nvPicPr>
          <p:cNvPr id="5" name="Picture 4" descr="section-lea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179" y="3759438"/>
            <a:ext cx="4418118" cy="2945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Lectures and Sections</a:t>
            </a:r>
            <a:endParaRPr lang="en-US" sz="4600" dirty="0">
              <a:latin typeface="Calibri"/>
              <a:cs typeface="Calibri"/>
            </a:endParaRPr>
          </a:p>
        </p:txBody>
      </p:sp>
    </p:spTree>
    <p:extLst>
      <p:ext uri="{BB962C8B-B14F-4D97-AF65-F5344CB8AC3E}">
        <p14:creationId xmlns:p14="http://schemas.microsoft.com/office/powerpoint/2010/main" val="568323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Office Hours</a:t>
            </a:r>
            <a:endParaRPr lang="en-US" sz="4000" b="1" dirty="0">
              <a:solidFill>
                <a:schemeClr val="tx1"/>
              </a:solidFill>
              <a:latin typeface="Century Gothic"/>
              <a:cs typeface="Century Gothic"/>
            </a:endParaRPr>
          </a:p>
        </p:txBody>
      </p:sp>
      <p:pic>
        <p:nvPicPr>
          <p:cNvPr id="3" name="Picture 2"/>
          <p:cNvPicPr>
            <a:picLocks noChangeAspect="1"/>
          </p:cNvPicPr>
          <p:nvPr/>
        </p:nvPicPr>
        <p:blipFill>
          <a:blip r:embed="rId2"/>
          <a:stretch>
            <a:fillRect/>
          </a:stretch>
        </p:blipFill>
        <p:spPr>
          <a:xfrm>
            <a:off x="1296786" y="1061250"/>
            <a:ext cx="6740698" cy="4497309"/>
          </a:xfrm>
          <a:prstGeom prst="rect">
            <a:avLst/>
          </a:prstGeom>
        </p:spPr>
      </p:pic>
      <p:sp>
        <p:nvSpPr>
          <p:cNvPr id="5" name="TextBox 4"/>
          <p:cNvSpPr txBox="1"/>
          <p:nvPr/>
        </p:nvSpPr>
        <p:spPr>
          <a:xfrm>
            <a:off x="631767" y="5685906"/>
            <a:ext cx="8257277" cy="830997"/>
          </a:xfrm>
          <a:prstGeom prst="rect">
            <a:avLst/>
          </a:prstGeom>
          <a:noFill/>
        </p:spPr>
        <p:txBody>
          <a:bodyPr wrap="square" rtlCol="0">
            <a:spAutoFit/>
          </a:bodyPr>
          <a:lstStyle/>
          <a:p>
            <a:pPr algn="ctr"/>
            <a:r>
              <a:rPr lang="en-US" sz="2400" dirty="0" err="1" smtClean="0"/>
              <a:t>LaIR</a:t>
            </a:r>
            <a:r>
              <a:rPr lang="en-US" sz="2400" dirty="0" smtClean="0"/>
              <a:t>: 6pm until midnight Sunday through Thursday (starting next Sunday)</a:t>
            </a:r>
            <a:endParaRPr lang="en-US" sz="2400" dirty="0"/>
          </a:p>
        </p:txBody>
      </p:sp>
    </p:spTree>
    <p:extLst>
      <p:ext uri="{BB962C8B-B14F-4D97-AF65-F5344CB8AC3E}">
        <p14:creationId xmlns:p14="http://schemas.microsoft.com/office/powerpoint/2010/main" val="20004333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7" name="Rectangle 3"/>
          <p:cNvSpPr>
            <a:spLocks noGrp="1" noChangeAspect="1" noChangeArrowheads="1"/>
          </p:cNvSpPr>
          <p:nvPr>
            <p:ph idx="1"/>
          </p:nvPr>
        </p:nvSpPr>
        <p:spPr>
          <a:xfrm>
            <a:off x="450850" y="1168400"/>
            <a:ext cx="8153400" cy="889000"/>
          </a:xfrm>
          <a:noFill/>
          <a:ln/>
        </p:spPr>
        <p:txBody>
          <a:bodyPr/>
          <a:lstStyle/>
          <a:p>
            <a:pPr marL="0" indent="0" algn="just">
              <a:lnSpc>
                <a:spcPct val="85000"/>
              </a:lnSpc>
              <a:spcBef>
                <a:spcPct val="0"/>
              </a:spcBef>
              <a:spcAft>
                <a:spcPct val="20000"/>
              </a:spcAft>
              <a:buNone/>
            </a:pPr>
            <a:r>
              <a:rPr lang="en-US" sz="2400" dirty="0"/>
              <a:t>Functionality and style grades for the assignments use the following scale:</a:t>
            </a:r>
          </a:p>
        </p:txBody>
      </p:sp>
      <p:grpSp>
        <p:nvGrpSpPr>
          <p:cNvPr id="492580" name="Group 36"/>
          <p:cNvGrpSpPr>
            <a:grpSpLocks/>
          </p:cNvGrpSpPr>
          <p:nvPr/>
        </p:nvGrpSpPr>
        <p:grpSpPr bwMode="auto">
          <a:xfrm>
            <a:off x="1295400" y="3200400"/>
            <a:ext cx="7162800" cy="457200"/>
            <a:chOff x="816" y="2016"/>
            <a:chExt cx="4512" cy="288"/>
          </a:xfrm>
        </p:grpSpPr>
        <p:grpSp>
          <p:nvGrpSpPr>
            <p:cNvPr id="492560" name="Group 16"/>
            <p:cNvGrpSpPr>
              <a:grpSpLocks/>
            </p:cNvGrpSpPr>
            <p:nvPr/>
          </p:nvGrpSpPr>
          <p:grpSpPr bwMode="auto">
            <a:xfrm>
              <a:off x="816" y="2099"/>
              <a:ext cx="379" cy="155"/>
              <a:chOff x="816" y="2151"/>
              <a:chExt cx="379" cy="155"/>
            </a:xfrm>
          </p:grpSpPr>
          <p:pic>
            <p:nvPicPr>
              <p:cNvPr id="492551" name="Picture 7" descr="check"/>
              <p:cNvPicPr>
                <a:picLocks noChangeAspect="1" noChangeArrowheads="1"/>
              </p:cNvPicPr>
              <p:nvPr/>
            </p:nvPicPr>
            <p:blipFill>
              <a:blip r:embed="rId3"/>
              <a:srcRect/>
              <a:stretch>
                <a:fillRect/>
              </a:stretch>
            </p:blipFill>
            <p:spPr bwMode="auto">
              <a:xfrm>
                <a:off x="816" y="2151"/>
                <a:ext cx="190" cy="153"/>
              </a:xfrm>
              <a:prstGeom prst="rect">
                <a:avLst/>
              </a:prstGeom>
              <a:noFill/>
            </p:spPr>
          </p:pic>
          <p:pic>
            <p:nvPicPr>
              <p:cNvPr id="492556" name="Picture 12" descr="plus"/>
              <p:cNvPicPr>
                <a:picLocks noChangeAspect="1" noChangeArrowheads="1"/>
              </p:cNvPicPr>
              <p:nvPr/>
            </p:nvPicPr>
            <p:blipFill>
              <a:blip r:embed="rId4"/>
              <a:srcRect/>
              <a:stretch>
                <a:fillRect/>
              </a:stretch>
            </p:blipFill>
            <p:spPr bwMode="auto">
              <a:xfrm>
                <a:off x="1040" y="2151"/>
                <a:ext cx="155" cy="155"/>
              </a:xfrm>
              <a:prstGeom prst="rect">
                <a:avLst/>
              </a:prstGeom>
              <a:noFill/>
            </p:spPr>
          </p:pic>
        </p:grpSp>
        <p:sp>
          <p:nvSpPr>
            <p:cNvPr id="492571" name="Text Box 27"/>
            <p:cNvSpPr txBox="1">
              <a:spLocks noChangeArrowheads="1"/>
            </p:cNvSpPr>
            <p:nvPr/>
          </p:nvSpPr>
          <p:spPr bwMode="auto">
            <a:xfrm>
              <a:off x="1440" y="2016"/>
              <a:ext cx="3888" cy="288"/>
            </a:xfrm>
            <a:prstGeom prst="rect">
              <a:avLst/>
            </a:prstGeom>
            <a:noFill/>
            <a:ln w="9525">
              <a:noFill/>
              <a:miter lim="800000"/>
              <a:headEnd/>
              <a:tailEnd/>
            </a:ln>
            <a:effectLst/>
          </p:spPr>
          <p:txBody>
            <a:bodyPr>
              <a:prstTxWarp prst="textNoShape">
                <a:avLst/>
              </a:prstTxWarp>
              <a:spAutoFit/>
            </a:bodyPr>
            <a:lstStyle/>
            <a:p>
              <a:r>
                <a:rPr lang="en-US" dirty="0"/>
                <a:t>Satisfies all requirements of the assignment.</a:t>
              </a:r>
            </a:p>
          </p:txBody>
        </p:sp>
      </p:grpSp>
      <p:grpSp>
        <p:nvGrpSpPr>
          <p:cNvPr id="492581" name="Group 37"/>
          <p:cNvGrpSpPr>
            <a:grpSpLocks/>
          </p:cNvGrpSpPr>
          <p:nvPr/>
        </p:nvGrpSpPr>
        <p:grpSpPr bwMode="auto">
          <a:xfrm>
            <a:off x="1295400" y="3733800"/>
            <a:ext cx="7543800" cy="457200"/>
            <a:chOff x="816" y="2352"/>
            <a:chExt cx="4752" cy="288"/>
          </a:xfrm>
        </p:grpSpPr>
        <p:pic>
          <p:nvPicPr>
            <p:cNvPr id="492554" name="Picture 10" descr="check"/>
            <p:cNvPicPr>
              <a:picLocks noChangeAspect="1" noChangeArrowheads="1"/>
            </p:cNvPicPr>
            <p:nvPr/>
          </p:nvPicPr>
          <p:blipFill>
            <a:blip r:embed="rId3"/>
            <a:srcRect/>
            <a:stretch>
              <a:fillRect/>
            </a:stretch>
          </p:blipFill>
          <p:spPr bwMode="auto">
            <a:xfrm>
              <a:off x="816" y="2432"/>
              <a:ext cx="190" cy="153"/>
            </a:xfrm>
            <a:prstGeom prst="rect">
              <a:avLst/>
            </a:prstGeom>
            <a:noFill/>
          </p:spPr>
        </p:pic>
        <p:sp>
          <p:nvSpPr>
            <p:cNvPr id="492572" name="Text Box 28"/>
            <p:cNvSpPr txBox="1">
              <a:spLocks noChangeArrowheads="1"/>
            </p:cNvSpPr>
            <p:nvPr/>
          </p:nvSpPr>
          <p:spPr bwMode="auto">
            <a:xfrm>
              <a:off x="1440" y="2352"/>
              <a:ext cx="4128" cy="288"/>
            </a:xfrm>
            <a:prstGeom prst="rect">
              <a:avLst/>
            </a:prstGeom>
            <a:noFill/>
            <a:ln w="9525">
              <a:noFill/>
              <a:miter lim="800000"/>
              <a:headEnd/>
              <a:tailEnd/>
            </a:ln>
            <a:effectLst/>
          </p:spPr>
          <p:txBody>
            <a:bodyPr>
              <a:prstTxWarp prst="textNoShape">
                <a:avLst/>
              </a:prstTxWarp>
              <a:spAutoFit/>
            </a:bodyPr>
            <a:lstStyle/>
            <a:p>
              <a:r>
                <a:rPr lang="en-US"/>
                <a:t>Meets most requirements, but with some problems.</a:t>
              </a:r>
            </a:p>
          </p:txBody>
        </p:sp>
      </p:grpSp>
      <p:grpSp>
        <p:nvGrpSpPr>
          <p:cNvPr id="492582" name="Group 38"/>
          <p:cNvGrpSpPr>
            <a:grpSpLocks/>
          </p:cNvGrpSpPr>
          <p:nvPr/>
        </p:nvGrpSpPr>
        <p:grpSpPr bwMode="auto">
          <a:xfrm>
            <a:off x="1295400" y="4267200"/>
            <a:ext cx="7162800" cy="457200"/>
            <a:chOff x="816" y="2688"/>
            <a:chExt cx="4512" cy="288"/>
          </a:xfrm>
        </p:grpSpPr>
        <p:grpSp>
          <p:nvGrpSpPr>
            <p:cNvPr id="492561" name="Group 17"/>
            <p:cNvGrpSpPr>
              <a:grpSpLocks/>
            </p:cNvGrpSpPr>
            <p:nvPr/>
          </p:nvGrpSpPr>
          <p:grpSpPr bwMode="auto">
            <a:xfrm>
              <a:off x="816" y="2772"/>
              <a:ext cx="374" cy="153"/>
              <a:chOff x="816" y="2553"/>
              <a:chExt cx="374" cy="153"/>
            </a:xfrm>
          </p:grpSpPr>
          <p:pic>
            <p:nvPicPr>
              <p:cNvPr id="492555" name="Picture 11" descr="check"/>
              <p:cNvPicPr>
                <a:picLocks noChangeAspect="1" noChangeArrowheads="1"/>
              </p:cNvPicPr>
              <p:nvPr/>
            </p:nvPicPr>
            <p:blipFill>
              <a:blip r:embed="rId3"/>
              <a:srcRect/>
              <a:stretch>
                <a:fillRect/>
              </a:stretch>
            </p:blipFill>
            <p:spPr bwMode="auto">
              <a:xfrm>
                <a:off x="816" y="2553"/>
                <a:ext cx="190" cy="153"/>
              </a:xfrm>
              <a:prstGeom prst="rect">
                <a:avLst/>
              </a:prstGeom>
              <a:noFill/>
            </p:spPr>
          </p:pic>
          <p:pic>
            <p:nvPicPr>
              <p:cNvPr id="492559" name="Picture 15" descr="minus"/>
              <p:cNvPicPr>
                <a:picLocks noChangeAspect="1" noChangeArrowheads="1"/>
              </p:cNvPicPr>
              <p:nvPr/>
            </p:nvPicPr>
            <p:blipFill>
              <a:blip r:embed="rId5"/>
              <a:srcRect/>
              <a:stretch>
                <a:fillRect/>
              </a:stretch>
            </p:blipFill>
            <p:spPr bwMode="auto">
              <a:xfrm>
                <a:off x="1040" y="2609"/>
                <a:ext cx="150" cy="39"/>
              </a:xfrm>
              <a:prstGeom prst="rect">
                <a:avLst/>
              </a:prstGeom>
              <a:noFill/>
            </p:spPr>
          </p:pic>
        </p:grpSp>
        <p:sp>
          <p:nvSpPr>
            <p:cNvPr id="492573" name="Text Box 29"/>
            <p:cNvSpPr txBox="1">
              <a:spLocks noChangeArrowheads="1"/>
            </p:cNvSpPr>
            <p:nvPr/>
          </p:nvSpPr>
          <p:spPr bwMode="auto">
            <a:xfrm>
              <a:off x="1440" y="2688"/>
              <a:ext cx="3888" cy="288"/>
            </a:xfrm>
            <a:prstGeom prst="rect">
              <a:avLst/>
            </a:prstGeom>
            <a:noFill/>
            <a:ln w="9525">
              <a:noFill/>
              <a:miter lim="800000"/>
              <a:headEnd/>
              <a:tailEnd/>
            </a:ln>
            <a:effectLst/>
          </p:spPr>
          <p:txBody>
            <a:bodyPr>
              <a:prstTxWarp prst="textNoShape">
                <a:avLst/>
              </a:prstTxWarp>
              <a:spAutoFit/>
            </a:bodyPr>
            <a:lstStyle/>
            <a:p>
              <a:r>
                <a:rPr lang="en-US" dirty="0" smtClean="0"/>
                <a:t>Has more </a:t>
              </a:r>
              <a:r>
                <a:rPr lang="en-US" dirty="0"/>
                <a:t>serious problems.</a:t>
              </a:r>
            </a:p>
          </p:txBody>
        </p:sp>
      </p:grpSp>
      <p:grpSp>
        <p:nvGrpSpPr>
          <p:cNvPr id="492583" name="Group 39"/>
          <p:cNvGrpSpPr>
            <a:grpSpLocks/>
          </p:cNvGrpSpPr>
          <p:nvPr/>
        </p:nvGrpSpPr>
        <p:grpSpPr bwMode="auto">
          <a:xfrm>
            <a:off x="1295400" y="4800600"/>
            <a:ext cx="7162800" cy="457200"/>
            <a:chOff x="816" y="3024"/>
            <a:chExt cx="4512" cy="288"/>
          </a:xfrm>
        </p:grpSpPr>
        <p:pic>
          <p:nvPicPr>
            <p:cNvPr id="492562" name="Picture 18" descr="minus"/>
            <p:cNvPicPr>
              <a:picLocks noChangeAspect="1" noChangeArrowheads="1"/>
            </p:cNvPicPr>
            <p:nvPr/>
          </p:nvPicPr>
          <p:blipFill>
            <a:blip r:embed="rId5"/>
            <a:srcRect/>
            <a:stretch>
              <a:fillRect/>
            </a:stretch>
          </p:blipFill>
          <p:spPr bwMode="auto">
            <a:xfrm>
              <a:off x="816" y="3151"/>
              <a:ext cx="150" cy="39"/>
            </a:xfrm>
            <a:prstGeom prst="rect">
              <a:avLst/>
            </a:prstGeom>
            <a:noFill/>
          </p:spPr>
        </p:pic>
        <p:sp>
          <p:nvSpPr>
            <p:cNvPr id="492574" name="Text Box 30"/>
            <p:cNvSpPr txBox="1">
              <a:spLocks noChangeArrowheads="1"/>
            </p:cNvSpPr>
            <p:nvPr/>
          </p:nvSpPr>
          <p:spPr bwMode="auto">
            <a:xfrm>
              <a:off x="1440" y="3024"/>
              <a:ext cx="3888" cy="288"/>
            </a:xfrm>
            <a:prstGeom prst="rect">
              <a:avLst/>
            </a:prstGeom>
            <a:noFill/>
            <a:ln w="9525">
              <a:noFill/>
              <a:miter lim="800000"/>
              <a:headEnd/>
              <a:tailEnd/>
            </a:ln>
            <a:effectLst/>
          </p:spPr>
          <p:txBody>
            <a:bodyPr>
              <a:prstTxWarp prst="textNoShape">
                <a:avLst/>
              </a:prstTxWarp>
              <a:spAutoFit/>
            </a:bodyPr>
            <a:lstStyle/>
            <a:p>
              <a:r>
                <a:rPr lang="en-US" dirty="0" smtClean="0"/>
                <a:t>Is even </a:t>
              </a:r>
              <a:r>
                <a:rPr lang="en-US" dirty="0"/>
                <a:t>worse than that.</a:t>
              </a:r>
            </a:p>
          </p:txBody>
        </p:sp>
      </p:grpSp>
      <p:grpSp>
        <p:nvGrpSpPr>
          <p:cNvPr id="492584" name="Group 40"/>
          <p:cNvGrpSpPr>
            <a:grpSpLocks/>
          </p:cNvGrpSpPr>
          <p:nvPr/>
        </p:nvGrpSpPr>
        <p:grpSpPr bwMode="auto">
          <a:xfrm>
            <a:off x="1295400" y="5334007"/>
            <a:ext cx="7162800" cy="369888"/>
            <a:chOff x="816" y="3360"/>
            <a:chExt cx="4512" cy="233"/>
          </a:xfrm>
        </p:grpSpPr>
        <p:grpSp>
          <p:nvGrpSpPr>
            <p:cNvPr id="492569" name="Group 25"/>
            <p:cNvGrpSpPr>
              <a:grpSpLocks/>
            </p:cNvGrpSpPr>
            <p:nvPr/>
          </p:nvGrpSpPr>
          <p:grpSpPr bwMode="auto">
            <a:xfrm>
              <a:off x="816" y="3481"/>
              <a:ext cx="336" cy="39"/>
              <a:chOff x="816" y="3216"/>
              <a:chExt cx="336" cy="39"/>
            </a:xfrm>
          </p:grpSpPr>
          <p:pic>
            <p:nvPicPr>
              <p:cNvPr id="492563" name="Picture 19" descr="minus"/>
              <p:cNvPicPr>
                <a:picLocks noChangeAspect="1" noChangeArrowheads="1"/>
              </p:cNvPicPr>
              <p:nvPr/>
            </p:nvPicPr>
            <p:blipFill>
              <a:blip r:embed="rId5"/>
              <a:srcRect/>
              <a:stretch>
                <a:fillRect/>
              </a:stretch>
            </p:blipFill>
            <p:spPr bwMode="auto">
              <a:xfrm>
                <a:off x="816" y="3216"/>
                <a:ext cx="150" cy="39"/>
              </a:xfrm>
              <a:prstGeom prst="rect">
                <a:avLst/>
              </a:prstGeom>
              <a:noFill/>
            </p:spPr>
          </p:pic>
          <p:pic>
            <p:nvPicPr>
              <p:cNvPr id="492564" name="Picture 20" descr="minus"/>
              <p:cNvPicPr>
                <a:picLocks noChangeAspect="1" noChangeArrowheads="1"/>
              </p:cNvPicPr>
              <p:nvPr/>
            </p:nvPicPr>
            <p:blipFill>
              <a:blip r:embed="rId5"/>
              <a:srcRect/>
              <a:stretch>
                <a:fillRect/>
              </a:stretch>
            </p:blipFill>
            <p:spPr bwMode="auto">
              <a:xfrm>
                <a:off x="1002" y="3216"/>
                <a:ext cx="150" cy="39"/>
              </a:xfrm>
              <a:prstGeom prst="rect">
                <a:avLst/>
              </a:prstGeom>
              <a:noFill/>
            </p:spPr>
          </p:pic>
        </p:grpSp>
        <p:sp>
          <p:nvSpPr>
            <p:cNvPr id="492575" name="Text Box 31"/>
            <p:cNvSpPr txBox="1">
              <a:spLocks noChangeArrowheads="1"/>
            </p:cNvSpPr>
            <p:nvPr/>
          </p:nvSpPr>
          <p:spPr bwMode="auto">
            <a:xfrm>
              <a:off x="1440" y="3360"/>
              <a:ext cx="3888" cy="233"/>
            </a:xfrm>
            <a:prstGeom prst="rect">
              <a:avLst/>
            </a:prstGeom>
            <a:noFill/>
            <a:ln w="9525">
              <a:noFill/>
              <a:miter lim="800000"/>
              <a:headEnd/>
              <a:tailEnd/>
            </a:ln>
            <a:effectLst/>
          </p:spPr>
          <p:txBody>
            <a:bodyPr>
              <a:prstTxWarp prst="textNoShape">
                <a:avLst/>
              </a:prstTxWarp>
              <a:spAutoFit/>
            </a:bodyPr>
            <a:lstStyle/>
            <a:p>
              <a:r>
                <a:rPr lang="en-US" dirty="0" smtClean="0"/>
                <a:t>Better than nothing.</a:t>
              </a:r>
              <a:endParaRPr lang="en-US" dirty="0"/>
            </a:p>
          </p:txBody>
        </p:sp>
      </p:grpSp>
      <p:grpSp>
        <p:nvGrpSpPr>
          <p:cNvPr id="492579" name="Group 35"/>
          <p:cNvGrpSpPr>
            <a:grpSpLocks/>
          </p:cNvGrpSpPr>
          <p:nvPr/>
        </p:nvGrpSpPr>
        <p:grpSpPr bwMode="auto">
          <a:xfrm>
            <a:off x="1295400" y="2667000"/>
            <a:ext cx="7162800" cy="457200"/>
            <a:chOff x="816" y="1680"/>
            <a:chExt cx="4512" cy="288"/>
          </a:xfrm>
        </p:grpSpPr>
        <p:pic>
          <p:nvPicPr>
            <p:cNvPr id="492565" name="Picture 21" descr="plus"/>
            <p:cNvPicPr>
              <a:picLocks noChangeAspect="1" noChangeArrowheads="1"/>
            </p:cNvPicPr>
            <p:nvPr/>
          </p:nvPicPr>
          <p:blipFill>
            <a:blip r:embed="rId4"/>
            <a:srcRect/>
            <a:stretch>
              <a:fillRect/>
            </a:stretch>
          </p:blipFill>
          <p:spPr bwMode="auto">
            <a:xfrm>
              <a:off x="816" y="1749"/>
              <a:ext cx="155" cy="155"/>
            </a:xfrm>
            <a:prstGeom prst="rect">
              <a:avLst/>
            </a:prstGeom>
            <a:noFill/>
          </p:spPr>
        </p:pic>
        <p:sp>
          <p:nvSpPr>
            <p:cNvPr id="492576" name="Text Box 32"/>
            <p:cNvSpPr txBox="1">
              <a:spLocks noChangeArrowheads="1"/>
            </p:cNvSpPr>
            <p:nvPr/>
          </p:nvSpPr>
          <p:spPr bwMode="auto">
            <a:xfrm>
              <a:off x="1440" y="1680"/>
              <a:ext cx="3888" cy="288"/>
            </a:xfrm>
            <a:prstGeom prst="rect">
              <a:avLst/>
            </a:prstGeom>
            <a:noFill/>
            <a:ln w="9525">
              <a:noFill/>
              <a:miter lim="800000"/>
              <a:headEnd/>
              <a:tailEnd/>
            </a:ln>
            <a:effectLst/>
          </p:spPr>
          <p:txBody>
            <a:bodyPr>
              <a:prstTxWarp prst="textNoShape">
                <a:avLst/>
              </a:prstTxWarp>
              <a:spAutoFit/>
            </a:bodyPr>
            <a:lstStyle/>
            <a:p>
              <a:r>
                <a:rPr lang="en-US"/>
                <a:t>Exceeds requirements.</a:t>
              </a:r>
            </a:p>
          </p:txBody>
        </p:sp>
      </p:grpSp>
      <p:grpSp>
        <p:nvGrpSpPr>
          <p:cNvPr id="492578" name="Group 34"/>
          <p:cNvGrpSpPr>
            <a:grpSpLocks/>
          </p:cNvGrpSpPr>
          <p:nvPr/>
        </p:nvGrpSpPr>
        <p:grpSpPr bwMode="auto">
          <a:xfrm>
            <a:off x="1295400" y="2133600"/>
            <a:ext cx="7162800" cy="457200"/>
            <a:chOff x="816" y="1344"/>
            <a:chExt cx="4512" cy="288"/>
          </a:xfrm>
        </p:grpSpPr>
        <p:grpSp>
          <p:nvGrpSpPr>
            <p:cNvPr id="492570" name="Group 26"/>
            <p:cNvGrpSpPr>
              <a:grpSpLocks/>
            </p:cNvGrpSpPr>
            <p:nvPr/>
          </p:nvGrpSpPr>
          <p:grpSpPr bwMode="auto">
            <a:xfrm>
              <a:off x="816" y="1416"/>
              <a:ext cx="347" cy="155"/>
              <a:chOff x="816" y="1392"/>
              <a:chExt cx="347" cy="155"/>
            </a:xfrm>
          </p:grpSpPr>
          <p:pic>
            <p:nvPicPr>
              <p:cNvPr id="492566" name="Picture 22" descr="plus"/>
              <p:cNvPicPr>
                <a:picLocks noChangeAspect="1" noChangeArrowheads="1"/>
              </p:cNvPicPr>
              <p:nvPr/>
            </p:nvPicPr>
            <p:blipFill>
              <a:blip r:embed="rId4"/>
              <a:srcRect/>
              <a:stretch>
                <a:fillRect/>
              </a:stretch>
            </p:blipFill>
            <p:spPr bwMode="auto">
              <a:xfrm>
                <a:off x="816" y="1392"/>
                <a:ext cx="155" cy="155"/>
              </a:xfrm>
              <a:prstGeom prst="rect">
                <a:avLst/>
              </a:prstGeom>
              <a:noFill/>
            </p:spPr>
          </p:pic>
          <p:pic>
            <p:nvPicPr>
              <p:cNvPr id="492567" name="Picture 23" descr="plus"/>
              <p:cNvPicPr>
                <a:picLocks noChangeAspect="1" noChangeArrowheads="1"/>
              </p:cNvPicPr>
              <p:nvPr/>
            </p:nvPicPr>
            <p:blipFill>
              <a:blip r:embed="rId4"/>
              <a:srcRect/>
              <a:stretch>
                <a:fillRect/>
              </a:stretch>
            </p:blipFill>
            <p:spPr bwMode="auto">
              <a:xfrm>
                <a:off x="1008" y="1392"/>
                <a:ext cx="155" cy="155"/>
              </a:xfrm>
              <a:prstGeom prst="rect">
                <a:avLst/>
              </a:prstGeom>
              <a:noFill/>
            </p:spPr>
          </p:pic>
        </p:grpSp>
        <p:sp>
          <p:nvSpPr>
            <p:cNvPr id="492577" name="Text Box 33"/>
            <p:cNvSpPr txBox="1">
              <a:spLocks noChangeArrowheads="1"/>
            </p:cNvSpPr>
            <p:nvPr/>
          </p:nvSpPr>
          <p:spPr bwMode="auto">
            <a:xfrm>
              <a:off x="1440" y="1344"/>
              <a:ext cx="3888" cy="288"/>
            </a:xfrm>
            <a:prstGeom prst="rect">
              <a:avLst/>
            </a:prstGeom>
            <a:noFill/>
            <a:ln w="9525">
              <a:noFill/>
              <a:miter lim="800000"/>
              <a:headEnd/>
              <a:tailEnd/>
            </a:ln>
            <a:effectLst/>
          </p:spPr>
          <p:txBody>
            <a:bodyPr>
              <a:prstTxWarp prst="textNoShape">
                <a:avLst/>
              </a:prstTxWarp>
              <a:spAutoFit/>
            </a:bodyPr>
            <a:lstStyle/>
            <a:p>
              <a:r>
                <a:rPr lang="en-US"/>
                <a:t>A submission so good it “makes you weep.”</a:t>
              </a:r>
            </a:p>
          </p:txBody>
        </p:sp>
      </p:grpSp>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Grading Scale</a:t>
            </a:r>
            <a:endParaRPr lang="en-US" sz="4600" dirty="0">
              <a:latin typeface="Calibri"/>
              <a:cs typeface="Calibri"/>
            </a:endParaRPr>
          </a:p>
        </p:txBody>
      </p:sp>
    </p:spTree>
    <p:extLst>
      <p:ext uri="{BB962C8B-B14F-4D97-AF65-F5344CB8AC3E}">
        <p14:creationId xmlns:p14="http://schemas.microsoft.com/office/powerpoint/2010/main" val="100473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92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92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925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925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925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92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731325858"/>
              </p:ext>
            </p:extLst>
          </p:nvPr>
        </p:nvGraphicFramePr>
        <p:xfrm>
          <a:off x="-249382" y="681644"/>
          <a:ext cx="9692641" cy="6001790"/>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What we will ask you to do</a:t>
            </a:r>
            <a:endParaRPr lang="en-US" sz="4600" dirty="0">
              <a:latin typeface="Calibri"/>
              <a:cs typeface="Calibri"/>
            </a:endParaRPr>
          </a:p>
        </p:txBody>
      </p:sp>
      <p:sp>
        <p:nvSpPr>
          <p:cNvPr id="6" name="TextBox 5"/>
          <p:cNvSpPr txBox="1"/>
          <p:nvPr/>
        </p:nvSpPr>
        <p:spPr>
          <a:xfrm>
            <a:off x="4671753" y="6273225"/>
            <a:ext cx="3402022" cy="584775"/>
          </a:xfrm>
          <a:prstGeom prst="rect">
            <a:avLst/>
          </a:prstGeom>
          <a:solidFill>
            <a:srgbClr val="FFFFFF"/>
          </a:solidFill>
        </p:spPr>
        <p:txBody>
          <a:bodyPr wrap="none" rtlCol="0">
            <a:spAutoFit/>
          </a:bodyPr>
          <a:lstStyle/>
          <a:p>
            <a:r>
              <a:rPr lang="en-US" sz="3200" dirty="0" smtClean="0"/>
              <a:t>*Two free late days</a:t>
            </a:r>
            <a:endParaRPr lang="en-US" sz="3200" dirty="0"/>
          </a:p>
        </p:txBody>
      </p:sp>
    </p:spTree>
    <p:extLst>
      <p:ext uri="{BB962C8B-B14F-4D97-AF65-F5344CB8AC3E}">
        <p14:creationId xmlns:p14="http://schemas.microsoft.com/office/powerpoint/2010/main" val="1067649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Optional Contest</a:t>
            </a:r>
            <a:endParaRPr lang="en-US" sz="4600" dirty="0">
              <a:latin typeface="Calibri"/>
              <a:cs typeface="Calibri"/>
            </a:endParaRPr>
          </a:p>
        </p:txBody>
      </p:sp>
      <p:pic>
        <p:nvPicPr>
          <p:cNvPr id="34" name="Picture 33"/>
          <p:cNvPicPr>
            <a:picLocks noChangeAspect="1"/>
          </p:cNvPicPr>
          <p:nvPr/>
        </p:nvPicPr>
        <p:blipFill>
          <a:blip r:embed="rId3"/>
          <a:stretch>
            <a:fillRect/>
          </a:stretch>
        </p:blipFill>
        <p:spPr>
          <a:xfrm>
            <a:off x="2605177" y="1057338"/>
            <a:ext cx="3941318" cy="5541870"/>
          </a:xfrm>
          <a:prstGeom prst="rect">
            <a:avLst/>
          </a:prstGeom>
        </p:spPr>
      </p:pic>
    </p:spTree>
    <p:extLst>
      <p:ext uri="{BB962C8B-B14F-4D97-AF65-F5344CB8AC3E}">
        <p14:creationId xmlns:p14="http://schemas.microsoft.com/office/powerpoint/2010/main" val="904929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3"/>
          <p:cNvSpPr>
            <a:spLocks noGrp="1" noChangeArrowheads="1"/>
          </p:cNvSpPr>
          <p:nvPr>
            <p:ph type="body" idx="1"/>
          </p:nvPr>
        </p:nvSpPr>
        <p:spPr>
          <a:xfrm>
            <a:off x="232914" y="1276088"/>
            <a:ext cx="8229600" cy="4525963"/>
          </a:xfrm>
        </p:spPr>
        <p:txBody>
          <a:bodyPr>
            <a:normAutofit lnSpcReduction="10000"/>
          </a:bodyPr>
          <a:lstStyle/>
          <a:p>
            <a:pPr marL="0" indent="0" eaLnBrk="1" hangingPunct="1">
              <a:buNone/>
              <a:defRPr/>
            </a:pPr>
            <a:r>
              <a:rPr lang="en-US" i="1" dirty="0" smtClean="0">
                <a:cs typeface="+mn-cs"/>
              </a:rPr>
              <a:t>The Art &amp; Science of Java </a:t>
            </a:r>
            <a:r>
              <a:rPr lang="en-US" dirty="0" smtClean="0">
                <a:cs typeface="+mn-cs"/>
              </a:rPr>
              <a:t>by Eric Roberts</a:t>
            </a:r>
          </a:p>
          <a:p>
            <a:pPr>
              <a:defRPr/>
            </a:pPr>
            <a:r>
              <a:rPr lang="en-US" dirty="0" smtClean="0"/>
              <a:t>written here at Stanford</a:t>
            </a:r>
          </a:p>
          <a:p>
            <a:pPr>
              <a:defRPr/>
            </a:pPr>
            <a:r>
              <a:rPr lang="en-US" dirty="0" smtClean="0"/>
              <a:t>tailored to this course</a:t>
            </a:r>
          </a:p>
          <a:p>
            <a:pPr>
              <a:defRPr/>
            </a:pPr>
            <a:r>
              <a:rPr lang="en-US" dirty="0" smtClean="0"/>
              <a:t>a valuable reference</a:t>
            </a:r>
          </a:p>
          <a:p>
            <a:pPr>
              <a:defRPr/>
            </a:pPr>
            <a:r>
              <a:rPr lang="en-US" dirty="0" smtClean="0"/>
              <a:t>usable on open-book exams</a:t>
            </a:r>
          </a:p>
          <a:p>
            <a:pPr>
              <a:defRPr/>
            </a:pPr>
            <a:endParaRPr lang="en-US" dirty="0" smtClean="0"/>
          </a:p>
          <a:p>
            <a:pPr marL="0" indent="0">
              <a:buNone/>
              <a:defRPr/>
            </a:pPr>
            <a:r>
              <a:rPr lang="en-US" dirty="0" err="1" smtClean="0"/>
              <a:t>Karel</a:t>
            </a:r>
            <a:r>
              <a:rPr lang="en-US" dirty="0" smtClean="0"/>
              <a:t> the Robot Learns Java</a:t>
            </a:r>
          </a:p>
          <a:p>
            <a:pPr>
              <a:defRPr/>
            </a:pPr>
            <a:r>
              <a:rPr lang="en-US" dirty="0" smtClean="0"/>
              <a:t>First week of material</a:t>
            </a:r>
          </a:p>
        </p:txBody>
      </p:sp>
      <p:sp>
        <p:nvSpPr>
          <p:cNvPr id="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Textbook</a:t>
            </a:r>
            <a:endParaRPr lang="en-US" sz="4600" dirty="0">
              <a:latin typeface="Calibri"/>
              <a:cs typeface="Calibri"/>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347" y="2001328"/>
            <a:ext cx="3627377" cy="44858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745707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829440" y="5391720"/>
            <a:ext cx="1451520" cy="1036800"/>
          </a:xfrm>
          <a:prstGeom prst="rect">
            <a:avLst/>
          </a:prstGeom>
          <a:solidFill>
            <a:srgbClr val="99CCFF"/>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5 Units</a:t>
            </a:r>
          </a:p>
        </p:txBody>
      </p:sp>
      <p:sp>
        <p:nvSpPr>
          <p:cNvPr id="20482" name="Rectangle 2"/>
          <p:cNvSpPr>
            <a:spLocks noChangeArrowheads="1"/>
          </p:cNvSpPr>
          <p:nvPr/>
        </p:nvSpPr>
        <p:spPr bwMode="auto">
          <a:xfrm>
            <a:off x="7672320" y="2903400"/>
            <a:ext cx="1342080" cy="1244160"/>
          </a:xfrm>
          <a:prstGeom prst="rect">
            <a:avLst/>
          </a:prstGeom>
          <a:solidFill>
            <a:srgbClr val="99CCFF"/>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3 Units</a:t>
            </a:r>
          </a:p>
          <a:p>
            <a:pPr algn="ctr"/>
            <a:r>
              <a:rPr lang="en-US" altLang="en-US" sz="2358"/>
              <a:t>-or-</a:t>
            </a:r>
          </a:p>
          <a:p>
            <a:pPr algn="ctr"/>
            <a:r>
              <a:rPr lang="en-US" altLang="en-US" sz="2358"/>
              <a:t>4 Units</a:t>
            </a:r>
          </a:p>
        </p:txBody>
      </p:sp>
      <p:sp>
        <p:nvSpPr>
          <p:cNvPr id="20483" name="AutoShape 3"/>
          <p:cNvSpPr>
            <a:spLocks noChangeArrowheads="1"/>
          </p:cNvSpPr>
          <p:nvPr/>
        </p:nvSpPr>
        <p:spPr bwMode="auto">
          <a:xfrm>
            <a:off x="207360" y="2488680"/>
            <a:ext cx="2695680" cy="2073600"/>
          </a:xfrm>
          <a:prstGeom prst="diamond">
            <a:avLst/>
          </a:prstGeom>
          <a:solidFill>
            <a:srgbClr val="FFD320"/>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Are you an</a:t>
            </a:r>
          </a:p>
          <a:p>
            <a:pPr algn="ctr"/>
            <a:r>
              <a:rPr lang="en-US" altLang="en-US" sz="1996"/>
              <a:t>undergrad or</a:t>
            </a:r>
          </a:p>
          <a:p>
            <a:pPr algn="ctr"/>
            <a:r>
              <a:rPr lang="en-US" altLang="en-US" sz="1996"/>
              <a:t>SCPD</a:t>
            </a:r>
          </a:p>
          <a:p>
            <a:pPr algn="ctr"/>
            <a:r>
              <a:rPr lang="en-US" altLang="en-US" sz="1996"/>
              <a:t>student?</a:t>
            </a:r>
          </a:p>
        </p:txBody>
      </p:sp>
      <p:cxnSp>
        <p:nvCxnSpPr>
          <p:cNvPr id="20484" name="AutoShape 4"/>
          <p:cNvCxnSpPr>
            <a:cxnSpLocks noChangeShapeType="1"/>
            <a:stCxn id="20483" idx="3"/>
            <a:endCxn id="20487" idx="1"/>
          </p:cNvCxnSpPr>
          <p:nvPr/>
        </p:nvCxnSpPr>
        <p:spPr bwMode="auto">
          <a:xfrm>
            <a:off x="2903040" y="3525481"/>
            <a:ext cx="829440" cy="1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0485" name="AutoShape 5"/>
          <p:cNvCxnSpPr>
            <a:cxnSpLocks noChangeShapeType="1"/>
            <a:stCxn id="20483" idx="2"/>
            <a:endCxn id="20481" idx="0"/>
          </p:cNvCxnSpPr>
          <p:nvPr/>
        </p:nvCxnSpPr>
        <p:spPr bwMode="auto">
          <a:xfrm>
            <a:off x="1555201" y="4562280"/>
            <a:ext cx="1440" cy="829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0486" name="AutoShape 6"/>
          <p:cNvCxnSpPr>
            <a:cxnSpLocks noChangeShapeType="1"/>
            <a:stCxn id="20487" idx="3"/>
            <a:endCxn id="20482" idx="1"/>
          </p:cNvCxnSpPr>
          <p:nvPr/>
        </p:nvCxnSpPr>
        <p:spPr bwMode="auto">
          <a:xfrm>
            <a:off x="6635520" y="3525481"/>
            <a:ext cx="1036800" cy="144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0487" name="AutoShape 7"/>
          <p:cNvSpPr>
            <a:spLocks noChangeArrowheads="1"/>
          </p:cNvSpPr>
          <p:nvPr/>
        </p:nvSpPr>
        <p:spPr bwMode="auto">
          <a:xfrm>
            <a:off x="3732480" y="2488680"/>
            <a:ext cx="2903040" cy="2073600"/>
          </a:xfrm>
          <a:prstGeom prst="diamond">
            <a:avLst/>
          </a:prstGeom>
          <a:solidFill>
            <a:srgbClr val="FFD320"/>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58420" rIns="81638" bIns="40819" anchor="ctr"/>
          <a:lstStyle>
            <a:lvl1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Droid Sans Fallback" charset="0"/>
                <a:cs typeface="Droid Sans Fallback" charset="0"/>
              </a:defRPr>
            </a:lvl9pPr>
          </a:lstStyle>
          <a:p>
            <a:pPr algn="ctr"/>
            <a:r>
              <a:rPr lang="en-US" altLang="en-US" sz="1996"/>
              <a:t>Do you want</a:t>
            </a:r>
          </a:p>
          <a:p>
            <a:pPr algn="ctr"/>
            <a:r>
              <a:rPr lang="en-US" altLang="en-US" sz="1996"/>
              <a:t>to take CS106A for</a:t>
            </a:r>
          </a:p>
          <a:p>
            <a:pPr algn="ctr"/>
            <a:r>
              <a:rPr lang="en-US" altLang="en-US" sz="1996"/>
              <a:t>fewer units?</a:t>
            </a:r>
          </a:p>
        </p:txBody>
      </p:sp>
      <p:cxnSp>
        <p:nvCxnSpPr>
          <p:cNvPr id="20488" name="AutoShape 8"/>
          <p:cNvCxnSpPr>
            <a:cxnSpLocks noChangeShapeType="1"/>
            <a:stCxn id="20487" idx="2"/>
            <a:endCxn id="20481" idx="3"/>
          </p:cNvCxnSpPr>
          <p:nvPr/>
        </p:nvCxnSpPr>
        <p:spPr bwMode="auto">
          <a:xfrm rot="5400000">
            <a:off x="3058561" y="3783240"/>
            <a:ext cx="1347840" cy="2905920"/>
          </a:xfrm>
          <a:prstGeom prst="bentConnector2">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0489" name="Rectangle 9"/>
          <p:cNvSpPr>
            <a:spLocks noChangeArrowheads="1"/>
          </p:cNvSpPr>
          <p:nvPr/>
        </p:nvSpPr>
        <p:spPr bwMode="auto">
          <a:xfrm>
            <a:off x="622080" y="1451880"/>
            <a:ext cx="1866240" cy="622080"/>
          </a:xfrm>
          <a:prstGeom prst="rect">
            <a:avLst/>
          </a:prstGeom>
          <a:solidFill>
            <a:srgbClr val="FF420E"/>
          </a:solidFill>
          <a:ln w="9525"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8" tIns="61620" rIns="81638" bIns="40819" anchor="ctr"/>
          <a:lstStyle>
            <a:lvl1pPr>
              <a:tabLst>
                <a:tab pos="723900" algn="l"/>
                <a:tab pos="1447800" algn="l"/>
              </a:tabLst>
              <a:defRPr>
                <a:solidFill>
                  <a:srgbClr val="000000"/>
                </a:solidFill>
                <a:latin typeface="Arial" charset="0"/>
                <a:ea typeface="Droid Sans Fallback" charset="0"/>
                <a:cs typeface="Droid Sans Fallback" charset="0"/>
              </a:defRPr>
            </a:lvl1pPr>
            <a:lvl2pPr>
              <a:tabLst>
                <a:tab pos="723900" algn="l"/>
                <a:tab pos="1447800" algn="l"/>
              </a:tabLst>
              <a:defRPr>
                <a:solidFill>
                  <a:srgbClr val="000000"/>
                </a:solidFill>
                <a:latin typeface="Arial" charset="0"/>
                <a:ea typeface="Droid Sans Fallback" charset="0"/>
                <a:cs typeface="Droid Sans Fallback" charset="0"/>
              </a:defRPr>
            </a:lvl2pPr>
            <a:lvl3pPr>
              <a:tabLst>
                <a:tab pos="723900" algn="l"/>
                <a:tab pos="1447800" algn="l"/>
              </a:tabLst>
              <a:defRPr>
                <a:solidFill>
                  <a:srgbClr val="000000"/>
                </a:solidFill>
                <a:latin typeface="Arial" charset="0"/>
                <a:ea typeface="Droid Sans Fallback" charset="0"/>
                <a:cs typeface="Droid Sans Fallback" charset="0"/>
              </a:defRPr>
            </a:lvl3pPr>
            <a:lvl4pPr>
              <a:tabLst>
                <a:tab pos="723900" algn="l"/>
                <a:tab pos="1447800" algn="l"/>
              </a:tabLst>
              <a:defRPr>
                <a:solidFill>
                  <a:srgbClr val="000000"/>
                </a:solidFill>
                <a:latin typeface="Arial" charset="0"/>
                <a:ea typeface="Droid Sans Fallback" charset="0"/>
                <a:cs typeface="Droid Sans Fallback" charset="0"/>
              </a:defRPr>
            </a:lvl4pPr>
            <a:lvl5pPr>
              <a:tabLst>
                <a:tab pos="723900" algn="l"/>
                <a:tab pos="1447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Droid Sans Fallback" charset="0"/>
                <a:cs typeface="Droid Sans Fallback" charset="0"/>
              </a:defRPr>
            </a:lvl9pPr>
          </a:lstStyle>
          <a:p>
            <a:pPr algn="ctr"/>
            <a:r>
              <a:rPr lang="en-US" altLang="en-US" sz="2358"/>
              <a:t>Start Here</a:t>
            </a:r>
          </a:p>
        </p:txBody>
      </p:sp>
      <p:cxnSp>
        <p:nvCxnSpPr>
          <p:cNvPr id="20490" name="AutoShape 10"/>
          <p:cNvCxnSpPr>
            <a:cxnSpLocks noChangeShapeType="1"/>
            <a:stCxn id="20489" idx="2"/>
            <a:endCxn id="20483" idx="0"/>
          </p:cNvCxnSpPr>
          <p:nvPr/>
        </p:nvCxnSpPr>
        <p:spPr bwMode="auto">
          <a:xfrm rot="16200000" flipH="1">
            <a:off x="1348561" y="2280600"/>
            <a:ext cx="414720" cy="1440"/>
          </a:xfrm>
          <a:prstGeom prst="bentConnector3">
            <a:avLst>
              <a:gd name="adj1" fmla="val 50000"/>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0492" name="Rectangle 12"/>
          <p:cNvSpPr>
            <a:spLocks noChangeArrowheads="1"/>
          </p:cNvSpPr>
          <p:nvPr/>
        </p:nvSpPr>
        <p:spPr bwMode="auto">
          <a:xfrm>
            <a:off x="4976640" y="5599080"/>
            <a:ext cx="414720" cy="622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cxnSp>
        <p:nvCxnSpPr>
          <p:cNvPr id="20493" name="AutoShape 13"/>
          <p:cNvCxnSpPr>
            <a:cxnSpLocks noChangeShapeType="1"/>
            <a:stCxn id="20487" idx="2"/>
            <a:endCxn id="20492" idx="0"/>
          </p:cNvCxnSpPr>
          <p:nvPr/>
        </p:nvCxnSpPr>
        <p:spPr bwMode="auto">
          <a:xfrm>
            <a:off x="5184001" y="4562280"/>
            <a:ext cx="1440" cy="1036800"/>
          </a:xfrm>
          <a:prstGeom prst="straightConnector1">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6"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CS106A Units</a:t>
            </a:r>
            <a:endParaRPr lang="en-US" sz="4600" dirty="0">
              <a:latin typeface="Calibri"/>
              <a:cs typeface="Calibri"/>
            </a:endParaRPr>
          </a:p>
        </p:txBody>
      </p:sp>
      <p:pic>
        <p:nvPicPr>
          <p:cNvPr id="18" name="Picture 17"/>
          <p:cNvPicPr>
            <a:picLocks noChangeAspect="1"/>
          </p:cNvPicPr>
          <p:nvPr/>
        </p:nvPicPr>
        <p:blipFill>
          <a:blip r:embed="rId3"/>
          <a:stretch>
            <a:fillRect/>
          </a:stretch>
        </p:blipFill>
        <p:spPr>
          <a:xfrm>
            <a:off x="3066934" y="1241020"/>
            <a:ext cx="5537200" cy="419100"/>
          </a:xfrm>
          <a:prstGeom prst="rect">
            <a:avLst/>
          </a:prstGeom>
        </p:spPr>
      </p:pic>
      <p:sp>
        <p:nvSpPr>
          <p:cNvPr id="19" name="TextBox 18"/>
          <p:cNvSpPr txBox="1"/>
          <p:nvPr/>
        </p:nvSpPr>
        <p:spPr>
          <a:xfrm>
            <a:off x="2975645" y="1824335"/>
            <a:ext cx="6168355" cy="461665"/>
          </a:xfrm>
          <a:prstGeom prst="rect">
            <a:avLst/>
          </a:prstGeom>
          <a:solidFill>
            <a:srgbClr val="FFFFFF"/>
          </a:solidFill>
        </p:spPr>
        <p:txBody>
          <a:bodyPr wrap="none" rtlCol="0">
            <a:spAutoFit/>
          </a:bodyPr>
          <a:lstStyle/>
          <a:p>
            <a:r>
              <a:rPr lang="en-US" sz="2400" dirty="0" smtClean="0">
                <a:ea typeface="Times New Roman" charset="0"/>
                <a:cs typeface="Times New Roman" charset="0"/>
              </a:rPr>
              <a:t>Average about 10 hours / week for assignments</a:t>
            </a:r>
            <a:endParaRPr lang="en-US" sz="2400" dirty="0">
              <a:ea typeface="Times New Roman" charset="0"/>
              <a:cs typeface="Times New Roman" charset="0"/>
            </a:endParaRPr>
          </a:p>
        </p:txBody>
      </p:sp>
      <p:sp>
        <p:nvSpPr>
          <p:cNvPr id="4" name="TextBox 3"/>
          <p:cNvSpPr txBox="1"/>
          <p:nvPr/>
        </p:nvSpPr>
        <p:spPr>
          <a:xfrm>
            <a:off x="831273" y="4555374"/>
            <a:ext cx="719812" cy="584775"/>
          </a:xfrm>
          <a:prstGeom prst="rect">
            <a:avLst/>
          </a:prstGeom>
          <a:noFill/>
        </p:spPr>
        <p:txBody>
          <a:bodyPr wrap="none" rtlCol="0">
            <a:spAutoFit/>
          </a:bodyPr>
          <a:lstStyle/>
          <a:p>
            <a:r>
              <a:rPr lang="en-US" sz="3200" dirty="0" smtClean="0"/>
              <a:t>Yes</a:t>
            </a:r>
            <a:endParaRPr lang="en-US" sz="3200" dirty="0"/>
          </a:p>
        </p:txBody>
      </p:sp>
      <p:sp>
        <p:nvSpPr>
          <p:cNvPr id="21" name="TextBox 20"/>
          <p:cNvSpPr txBox="1"/>
          <p:nvPr/>
        </p:nvSpPr>
        <p:spPr>
          <a:xfrm>
            <a:off x="2945477" y="2995352"/>
            <a:ext cx="665567" cy="584775"/>
          </a:xfrm>
          <a:prstGeom prst="rect">
            <a:avLst/>
          </a:prstGeom>
          <a:noFill/>
        </p:spPr>
        <p:txBody>
          <a:bodyPr wrap="none" rtlCol="0">
            <a:spAutoFit/>
          </a:bodyPr>
          <a:lstStyle/>
          <a:p>
            <a:r>
              <a:rPr lang="en-US" sz="3200" dirty="0" smtClean="0"/>
              <a:t>No</a:t>
            </a:r>
            <a:endParaRPr lang="en-US" sz="3200" dirty="0"/>
          </a:p>
        </p:txBody>
      </p:sp>
      <p:sp>
        <p:nvSpPr>
          <p:cNvPr id="22" name="TextBox 21"/>
          <p:cNvSpPr txBox="1"/>
          <p:nvPr/>
        </p:nvSpPr>
        <p:spPr>
          <a:xfrm>
            <a:off x="5225935" y="4976552"/>
            <a:ext cx="665567" cy="584775"/>
          </a:xfrm>
          <a:prstGeom prst="rect">
            <a:avLst/>
          </a:prstGeom>
          <a:noFill/>
        </p:spPr>
        <p:txBody>
          <a:bodyPr wrap="none" rtlCol="0">
            <a:spAutoFit/>
          </a:bodyPr>
          <a:lstStyle/>
          <a:p>
            <a:r>
              <a:rPr lang="en-US" sz="3200" dirty="0" smtClean="0"/>
              <a:t>No</a:t>
            </a:r>
            <a:endParaRPr lang="en-US" sz="3200" dirty="0"/>
          </a:p>
        </p:txBody>
      </p:sp>
      <p:sp>
        <p:nvSpPr>
          <p:cNvPr id="23" name="TextBox 22"/>
          <p:cNvSpPr txBox="1"/>
          <p:nvPr/>
        </p:nvSpPr>
        <p:spPr>
          <a:xfrm>
            <a:off x="6675120" y="2951018"/>
            <a:ext cx="719812" cy="584775"/>
          </a:xfrm>
          <a:prstGeom prst="rect">
            <a:avLst/>
          </a:prstGeom>
          <a:noFill/>
        </p:spPr>
        <p:txBody>
          <a:bodyPr wrap="none" rtlCol="0">
            <a:spAutoFit/>
          </a:bodyPr>
          <a:lstStyle/>
          <a:p>
            <a:r>
              <a:rPr lang="en-US" sz="3200" dirty="0" smtClean="0"/>
              <a:t>Yes</a:t>
            </a:r>
            <a:endParaRPr lang="en-US" sz="3200" dirty="0"/>
          </a:p>
        </p:txBody>
      </p:sp>
    </p:spTree>
    <p:extLst>
      <p:ext uri="{BB962C8B-B14F-4D97-AF65-F5344CB8AC3E}">
        <p14:creationId xmlns:p14="http://schemas.microsoft.com/office/powerpoint/2010/main" val="145473933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04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0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04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2048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fill="hold" nodeType="clickEffect">
                                  <p:stCondLst>
                                    <p:cond delay="0"/>
                                  </p:stCondLst>
                                  <p:childTnLst>
                                    <p:set>
                                      <p:cBhvr additive="repl">
                                        <p:cTn id="28" dur="1" fill="hold">
                                          <p:stCondLst>
                                            <p:cond delay="0"/>
                                          </p:stCondLst>
                                        </p:cTn>
                                        <p:tgtEl>
                                          <p:spTgt spid="204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2048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204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fill="hold" nodeType="clickEffect">
                                  <p:stCondLst>
                                    <p:cond delay="0"/>
                                  </p:stCondLst>
                                  <p:childTnLst>
                                    <p:set>
                                      <p:cBhvr additive="repl">
                                        <p:cTn id="44" dur="1" fill="hold">
                                          <p:stCondLst>
                                            <p:cond delay="0"/>
                                          </p:stCondLst>
                                        </p:cTn>
                                        <p:tgtEl>
                                          <p:spTgt spid="20493"/>
                                        </p:tgtEl>
                                        <p:attrNameLst>
                                          <p:attrName>style.visibility</p:attrName>
                                        </p:attrNameLst>
                                      </p:cBhvr>
                                      <p:to>
                                        <p:strVal val="hidden"/>
                                      </p:to>
                                    </p:set>
                                  </p:childTnLst>
                                </p:cTn>
                              </p:par>
                              <p:par>
                                <p:cTn id="45" presetID="1" presetClass="entr" fill="hold" nodeType="withEffect">
                                  <p:stCondLst>
                                    <p:cond delay="0"/>
                                  </p:stCondLst>
                                  <p:childTnLst>
                                    <p:set>
                                      <p:cBhvr additive="repl">
                                        <p:cTn id="46" dur="1" fill="hold">
                                          <p:stCondLst>
                                            <p:cond delay="0"/>
                                          </p:stCondLst>
                                        </p:cTn>
                                        <p:tgtEl>
                                          <p:spTgt spid="2048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204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additive="repl">
                                        <p:cTn id="56" dur="1" fill="hold">
                                          <p:stCondLst>
                                            <p:cond delay="0"/>
                                          </p:stCondLst>
                                        </p:cTn>
                                        <p:tgtEl>
                                          <p:spTgt spid="204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p:bldP spid="21" grpId="0"/>
      <p:bldP spid="22"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Lectures are Online</a:t>
            </a:r>
            <a:endParaRPr lang="en-US" sz="4600" dirty="0">
              <a:latin typeface="Calibri"/>
              <a:cs typeface="Calibri"/>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8" y="758306"/>
            <a:ext cx="8778240" cy="5608320"/>
          </a:xfrm>
          <a:prstGeom prst="rect">
            <a:avLst/>
          </a:prstGeom>
        </p:spPr>
      </p:pic>
    </p:spTree>
    <p:extLst>
      <p:ext uri="{BB962C8B-B14F-4D97-AF65-F5344CB8AC3E}">
        <p14:creationId xmlns:p14="http://schemas.microsoft.com/office/powerpoint/2010/main" val="21308601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What is CS106A?</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6570266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5512" y="2252238"/>
            <a:ext cx="6483927" cy="22544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285750" indent="-285750" algn="just" defTabSz="342900">
              <a:buFont typeface="Arial" charset="0"/>
              <a:buChar char="•"/>
              <a:tabLst>
                <a:tab pos="342900" algn="l"/>
              </a:tabLst>
            </a:pPr>
            <a:endParaRPr lang="en-US" sz="2400" dirty="0"/>
          </a:p>
          <a:p>
            <a:pPr marL="285750" indent="-285750" algn="just" defTabSz="342900">
              <a:buFont typeface="Arial" charset="0"/>
              <a:buChar char="•"/>
              <a:tabLst>
                <a:tab pos="342900" algn="l"/>
              </a:tabLst>
            </a:pPr>
            <a:r>
              <a:rPr lang="en-US" sz="2400" dirty="0" smtClean="0"/>
              <a:t>Childhood: </a:t>
            </a:r>
            <a:r>
              <a:rPr lang="en-US" sz="2400" dirty="0"/>
              <a:t>Nairobi, </a:t>
            </a:r>
            <a:r>
              <a:rPr lang="en-US" sz="2400" dirty="0" smtClean="0"/>
              <a:t>Kenya</a:t>
            </a:r>
          </a:p>
          <a:p>
            <a:pPr marL="285750" indent="-285750" algn="just" defTabSz="342900">
              <a:buFont typeface="Arial" charset="0"/>
              <a:buChar char="•"/>
              <a:tabLst>
                <a:tab pos="342900" algn="l"/>
              </a:tabLst>
            </a:pPr>
            <a:r>
              <a:rPr lang="en-US" sz="2400" dirty="0" smtClean="0"/>
              <a:t>High </a:t>
            </a:r>
            <a:r>
              <a:rPr lang="en-US" sz="2400" dirty="0"/>
              <a:t>School: Kuala Lumpur, </a:t>
            </a:r>
            <a:r>
              <a:rPr lang="en-US" sz="2400" dirty="0" smtClean="0"/>
              <a:t>Malaysia</a:t>
            </a:r>
          </a:p>
          <a:p>
            <a:pPr marL="285750" indent="-285750" algn="just" defTabSz="342900">
              <a:buFont typeface="Arial" charset="0"/>
              <a:buChar char="•"/>
              <a:tabLst>
                <a:tab pos="342900" algn="l"/>
              </a:tabLst>
            </a:pPr>
            <a:r>
              <a:rPr lang="en-US" sz="2400" dirty="0" smtClean="0"/>
              <a:t>Stanford </a:t>
            </a:r>
            <a:r>
              <a:rPr lang="en-US" sz="2400" dirty="0"/>
              <a:t>University Ph.D. </a:t>
            </a:r>
            <a:r>
              <a:rPr lang="en-US" sz="2400" dirty="0" smtClean="0"/>
              <a:t>in Neural Networks</a:t>
            </a:r>
          </a:p>
          <a:p>
            <a:pPr marL="285750" indent="-285750" algn="just" defTabSz="342900">
              <a:buFont typeface="Arial" charset="0"/>
              <a:buChar char="•"/>
              <a:tabLst>
                <a:tab pos="342900" algn="l"/>
              </a:tabLst>
            </a:pPr>
            <a:r>
              <a:rPr lang="en-US" sz="2400" dirty="0" smtClean="0"/>
              <a:t>Research </a:t>
            </a:r>
            <a:r>
              <a:rPr lang="en-US" sz="2400" dirty="0"/>
              <a:t>lab on AI for Social </a:t>
            </a:r>
            <a:r>
              <a:rPr lang="en-US" sz="2400" dirty="0" smtClean="0"/>
              <a:t>Good</a:t>
            </a:r>
          </a:p>
          <a:p>
            <a:pPr marL="285750" indent="-285750" algn="just" defTabSz="342900">
              <a:buFont typeface="Arial" charset="0"/>
              <a:buChar char="•"/>
              <a:tabLst>
                <a:tab pos="342900" algn="l"/>
              </a:tabLst>
            </a:pPr>
            <a:r>
              <a:rPr lang="en-US" sz="2400" dirty="0" smtClean="0"/>
              <a:t>Researcher in the MSR cognitive science lab</a:t>
            </a:r>
            <a:endParaRPr lang="en-US" sz="2400" dirty="0"/>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smtClean="0">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
        <p:nvSpPr>
          <p:cNvPr id="4" name="TextBox 3"/>
          <p:cNvSpPr txBox="1"/>
          <p:nvPr/>
        </p:nvSpPr>
        <p:spPr>
          <a:xfrm rot="215620">
            <a:off x="4588625" y="1113905"/>
            <a:ext cx="2759825" cy="923330"/>
          </a:xfrm>
          <a:prstGeom prst="rect">
            <a:avLst/>
          </a:prstGeom>
          <a:noFill/>
          <a:effectLst/>
        </p:spPr>
        <p:txBody>
          <a:bodyPr wrap="square" rtlCol="0">
            <a:spAutoFit/>
          </a:bodyPr>
          <a:lstStyle/>
          <a:p>
            <a:pPr algn="ctr"/>
            <a:r>
              <a:rPr lang="en-US" dirty="0" smtClean="0">
                <a:solidFill>
                  <a:srgbClr val="0337FF"/>
                </a:solidFill>
                <a:latin typeface="Chalkboard" charset="0"/>
                <a:ea typeface="Chalkboard" charset="0"/>
                <a:cs typeface="Chalkboard" charset="0"/>
              </a:rPr>
              <a:t>I originally concentrated in graphics and worked at Pixar</a:t>
            </a:r>
            <a:endParaRPr lang="en-US" dirty="0">
              <a:solidFill>
                <a:srgbClr val="0337FF"/>
              </a:solidFill>
              <a:latin typeface="Chalkboard" charset="0"/>
              <a:ea typeface="Chalkboard" charset="0"/>
              <a:cs typeface="Chalkboard" charset="0"/>
            </a:endParaRPr>
          </a:p>
        </p:txBody>
      </p:sp>
      <p:sp>
        <p:nvSpPr>
          <p:cNvPr id="8" name="Freeform 7"/>
          <p:cNvSpPr/>
          <p:nvPr/>
        </p:nvSpPr>
        <p:spPr>
          <a:xfrm>
            <a:off x="5660618" y="2094806"/>
            <a:ext cx="341171" cy="787319"/>
          </a:xfrm>
          <a:custGeom>
            <a:avLst/>
            <a:gdLst>
              <a:gd name="connsiteX0" fmla="*/ 158291 w 291295"/>
              <a:gd name="connsiteY0" fmla="*/ 0 h 1069952"/>
              <a:gd name="connsiteX1" fmla="*/ 191542 w 291295"/>
              <a:gd name="connsiteY1" fmla="*/ 83128 h 1069952"/>
              <a:gd name="connsiteX2" fmla="*/ 224793 w 291295"/>
              <a:gd name="connsiteY2" fmla="*/ 182880 h 1069952"/>
              <a:gd name="connsiteX3" fmla="*/ 258044 w 291295"/>
              <a:gd name="connsiteY3" fmla="*/ 232757 h 1069952"/>
              <a:gd name="connsiteX4" fmla="*/ 258044 w 291295"/>
              <a:gd name="connsiteY4" fmla="*/ 665018 h 1069952"/>
              <a:gd name="connsiteX5" fmla="*/ 224793 w 291295"/>
              <a:gd name="connsiteY5" fmla="*/ 764771 h 1069952"/>
              <a:gd name="connsiteX6" fmla="*/ 158291 w 291295"/>
              <a:gd name="connsiteY6" fmla="*/ 847898 h 1069952"/>
              <a:gd name="connsiteX7" fmla="*/ 141666 w 291295"/>
              <a:gd name="connsiteY7" fmla="*/ 897775 h 1069952"/>
              <a:gd name="connsiteX8" fmla="*/ 41913 w 291295"/>
              <a:gd name="connsiteY8" fmla="*/ 980902 h 1069952"/>
              <a:gd name="connsiteX9" fmla="*/ 8662 w 291295"/>
              <a:gd name="connsiteY9" fmla="*/ 931026 h 1069952"/>
              <a:gd name="connsiteX10" fmla="*/ 25287 w 291295"/>
              <a:gd name="connsiteY10" fmla="*/ 1047404 h 1069952"/>
              <a:gd name="connsiteX11" fmla="*/ 291295 w 291295"/>
              <a:gd name="connsiteY11" fmla="*/ 1064029 h 106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1295" h="1069952">
                <a:moveTo>
                  <a:pt x="158291" y="0"/>
                </a:moveTo>
                <a:cubicBezTo>
                  <a:pt x="169375" y="27709"/>
                  <a:pt x="181343" y="55081"/>
                  <a:pt x="191542" y="83128"/>
                </a:cubicBezTo>
                <a:cubicBezTo>
                  <a:pt x="203520" y="116067"/>
                  <a:pt x="205351" y="153717"/>
                  <a:pt x="224793" y="182880"/>
                </a:cubicBezTo>
                <a:lnTo>
                  <a:pt x="258044" y="232757"/>
                </a:lnTo>
                <a:cubicBezTo>
                  <a:pt x="293782" y="411453"/>
                  <a:pt x="291416" y="364672"/>
                  <a:pt x="258044" y="665018"/>
                </a:cubicBezTo>
                <a:cubicBezTo>
                  <a:pt x="254173" y="699853"/>
                  <a:pt x="235877" y="731520"/>
                  <a:pt x="224793" y="764771"/>
                </a:cubicBezTo>
                <a:cubicBezTo>
                  <a:pt x="201849" y="833603"/>
                  <a:pt x="222748" y="804927"/>
                  <a:pt x="158291" y="847898"/>
                </a:cubicBezTo>
                <a:cubicBezTo>
                  <a:pt x="152749" y="864524"/>
                  <a:pt x="151387" y="883193"/>
                  <a:pt x="141666" y="897775"/>
                </a:cubicBezTo>
                <a:cubicBezTo>
                  <a:pt x="116065" y="936176"/>
                  <a:pt x="78714" y="956368"/>
                  <a:pt x="41913" y="980902"/>
                </a:cubicBezTo>
                <a:cubicBezTo>
                  <a:pt x="30829" y="964277"/>
                  <a:pt x="13508" y="911641"/>
                  <a:pt x="8662" y="931026"/>
                </a:cubicBezTo>
                <a:cubicBezTo>
                  <a:pt x="-842" y="969042"/>
                  <a:pt x="-10170" y="1030719"/>
                  <a:pt x="25287" y="1047404"/>
                </a:cubicBezTo>
                <a:cubicBezTo>
                  <a:pt x="105673" y="1085233"/>
                  <a:pt x="291295" y="1064029"/>
                  <a:pt x="291295" y="1064029"/>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60000"/>
                  <a:lumOff val="40000"/>
                </a:schemeClr>
              </a:solidFill>
            </a:endParaRPr>
          </a:p>
        </p:txBody>
      </p:sp>
      <p:sp>
        <p:nvSpPr>
          <p:cNvPr id="9" name="TextBox 8"/>
          <p:cNvSpPr txBox="1"/>
          <p:nvPr/>
        </p:nvSpPr>
        <p:spPr>
          <a:xfrm>
            <a:off x="900544" y="5422667"/>
            <a:ext cx="3239194" cy="923330"/>
          </a:xfrm>
          <a:prstGeom prst="rect">
            <a:avLst/>
          </a:prstGeom>
          <a:noFill/>
          <a:effectLst/>
        </p:spPr>
        <p:txBody>
          <a:bodyPr wrap="square" rtlCol="0">
            <a:spAutoFit/>
          </a:bodyPr>
          <a:lstStyle/>
          <a:p>
            <a:pPr algn="ctr"/>
            <a:r>
              <a:rPr lang="en-US" dirty="0" smtClean="0">
                <a:solidFill>
                  <a:srgbClr val="0337FF"/>
                </a:solidFill>
                <a:latin typeface="Chalkboard" charset="0"/>
                <a:ea typeface="Chalkboard" charset="0"/>
                <a:cs typeface="Chalkboard" charset="0"/>
              </a:rPr>
              <a:t>The problem I really want to solve is to make high </a:t>
            </a:r>
            <a:r>
              <a:rPr lang="en-US" smtClean="0">
                <a:solidFill>
                  <a:srgbClr val="0337FF"/>
                </a:solidFill>
                <a:latin typeface="Chalkboard" charset="0"/>
                <a:ea typeface="Chalkboard" charset="0"/>
                <a:cs typeface="Chalkboard" charset="0"/>
              </a:rPr>
              <a:t>quality more education accessible</a:t>
            </a:r>
            <a:endParaRPr lang="en-US" dirty="0">
              <a:solidFill>
                <a:srgbClr val="0337FF"/>
              </a:solidFill>
              <a:latin typeface="Chalkboard" charset="0"/>
              <a:ea typeface="Chalkboard" charset="0"/>
              <a:cs typeface="Chalkboard" charset="0"/>
            </a:endParaRPr>
          </a:p>
        </p:txBody>
      </p:sp>
      <p:sp>
        <p:nvSpPr>
          <p:cNvPr id="10" name="Freeform 9"/>
          <p:cNvSpPr/>
          <p:nvPr/>
        </p:nvSpPr>
        <p:spPr>
          <a:xfrm>
            <a:off x="2909454" y="4571998"/>
            <a:ext cx="714895" cy="831272"/>
          </a:xfrm>
          <a:custGeom>
            <a:avLst/>
            <a:gdLst>
              <a:gd name="connsiteX0" fmla="*/ 133004 w 714895"/>
              <a:gd name="connsiteY0" fmla="*/ 831272 h 831272"/>
              <a:gd name="connsiteX1" fmla="*/ 33251 w 714895"/>
              <a:gd name="connsiteY1" fmla="*/ 798022 h 831272"/>
              <a:gd name="connsiteX2" fmla="*/ 0 w 714895"/>
              <a:gd name="connsiteY2" fmla="*/ 698269 h 831272"/>
              <a:gd name="connsiteX3" fmla="*/ 49877 w 714895"/>
              <a:gd name="connsiteY3" fmla="*/ 515389 h 831272"/>
              <a:gd name="connsiteX4" fmla="*/ 99753 w 714895"/>
              <a:gd name="connsiteY4" fmla="*/ 482138 h 831272"/>
              <a:gd name="connsiteX5" fmla="*/ 232757 w 714895"/>
              <a:gd name="connsiteY5" fmla="*/ 399011 h 831272"/>
              <a:gd name="connsiteX6" fmla="*/ 282633 w 714895"/>
              <a:gd name="connsiteY6" fmla="*/ 382385 h 831272"/>
              <a:gd name="connsiteX7" fmla="*/ 332509 w 714895"/>
              <a:gd name="connsiteY7" fmla="*/ 365760 h 831272"/>
              <a:gd name="connsiteX8" fmla="*/ 382386 w 714895"/>
              <a:gd name="connsiteY8" fmla="*/ 332509 h 831272"/>
              <a:gd name="connsiteX9" fmla="*/ 415637 w 714895"/>
              <a:gd name="connsiteY9" fmla="*/ 232756 h 831272"/>
              <a:gd name="connsiteX10" fmla="*/ 448888 w 714895"/>
              <a:gd name="connsiteY10" fmla="*/ 182880 h 831272"/>
              <a:gd name="connsiteX11" fmla="*/ 482138 w 714895"/>
              <a:gd name="connsiteY11" fmla="*/ 83127 h 831272"/>
              <a:gd name="connsiteX12" fmla="*/ 498764 w 714895"/>
              <a:gd name="connsiteY12" fmla="*/ 33251 h 831272"/>
              <a:gd name="connsiteX13" fmla="*/ 365760 w 714895"/>
              <a:gd name="connsiteY13" fmla="*/ 33251 h 831272"/>
              <a:gd name="connsiteX14" fmla="*/ 266008 w 714895"/>
              <a:gd name="connsiteY14" fmla="*/ 66502 h 831272"/>
              <a:gd name="connsiteX15" fmla="*/ 232757 w 714895"/>
              <a:gd name="connsiteY15" fmla="*/ 116378 h 831272"/>
              <a:gd name="connsiteX16" fmla="*/ 249382 w 714895"/>
              <a:gd name="connsiteY16" fmla="*/ 66502 h 831272"/>
              <a:gd name="connsiteX17" fmla="*/ 299258 w 714895"/>
              <a:gd name="connsiteY17" fmla="*/ 33251 h 831272"/>
              <a:gd name="connsiteX18" fmla="*/ 415637 w 714895"/>
              <a:gd name="connsiteY18" fmla="*/ 0 h 831272"/>
              <a:gd name="connsiteX19" fmla="*/ 548640 w 714895"/>
              <a:gd name="connsiteY19" fmla="*/ 16625 h 831272"/>
              <a:gd name="connsiteX20" fmla="*/ 598517 w 714895"/>
              <a:gd name="connsiteY20" fmla="*/ 99752 h 831272"/>
              <a:gd name="connsiteX21" fmla="*/ 698269 w 714895"/>
              <a:gd name="connsiteY21" fmla="*/ 182880 h 831272"/>
              <a:gd name="connsiteX22" fmla="*/ 714895 w 714895"/>
              <a:gd name="connsiteY22" fmla="*/ 216131 h 83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14895" h="831272">
                <a:moveTo>
                  <a:pt x="133004" y="831272"/>
                </a:moveTo>
                <a:cubicBezTo>
                  <a:pt x="99753" y="820189"/>
                  <a:pt x="58035" y="822806"/>
                  <a:pt x="33251" y="798022"/>
                </a:cubicBezTo>
                <a:cubicBezTo>
                  <a:pt x="8467" y="773238"/>
                  <a:pt x="0" y="698269"/>
                  <a:pt x="0" y="698269"/>
                </a:cubicBezTo>
                <a:cubicBezTo>
                  <a:pt x="9835" y="619591"/>
                  <a:pt x="-4013" y="569279"/>
                  <a:pt x="49877" y="515389"/>
                </a:cubicBezTo>
                <a:cubicBezTo>
                  <a:pt x="64006" y="501260"/>
                  <a:pt x="83128" y="493222"/>
                  <a:pt x="99753" y="482138"/>
                </a:cubicBezTo>
                <a:cubicBezTo>
                  <a:pt x="152446" y="403099"/>
                  <a:pt x="114048" y="438581"/>
                  <a:pt x="232757" y="399011"/>
                </a:cubicBezTo>
                <a:lnTo>
                  <a:pt x="282633" y="382385"/>
                </a:lnTo>
                <a:lnTo>
                  <a:pt x="332509" y="365760"/>
                </a:lnTo>
                <a:cubicBezTo>
                  <a:pt x="349135" y="354676"/>
                  <a:pt x="371796" y="349453"/>
                  <a:pt x="382386" y="332509"/>
                </a:cubicBezTo>
                <a:cubicBezTo>
                  <a:pt x="400962" y="302787"/>
                  <a:pt x="396195" y="261919"/>
                  <a:pt x="415637" y="232756"/>
                </a:cubicBezTo>
                <a:lnTo>
                  <a:pt x="448888" y="182880"/>
                </a:lnTo>
                <a:lnTo>
                  <a:pt x="482138" y="83127"/>
                </a:lnTo>
                <a:lnTo>
                  <a:pt x="498764" y="33251"/>
                </a:lnTo>
                <a:cubicBezTo>
                  <a:pt x="418155" y="13098"/>
                  <a:pt x="446369" y="9068"/>
                  <a:pt x="365760" y="33251"/>
                </a:cubicBezTo>
                <a:cubicBezTo>
                  <a:pt x="332189" y="43322"/>
                  <a:pt x="266008" y="66502"/>
                  <a:pt x="266008" y="66502"/>
                </a:cubicBezTo>
                <a:cubicBezTo>
                  <a:pt x="254924" y="83127"/>
                  <a:pt x="252738" y="116378"/>
                  <a:pt x="232757" y="116378"/>
                </a:cubicBezTo>
                <a:cubicBezTo>
                  <a:pt x="215232" y="116378"/>
                  <a:pt x="238435" y="80186"/>
                  <a:pt x="249382" y="66502"/>
                </a:cubicBezTo>
                <a:cubicBezTo>
                  <a:pt x="261864" y="50899"/>
                  <a:pt x="281386" y="42187"/>
                  <a:pt x="299258" y="33251"/>
                </a:cubicBezTo>
                <a:cubicBezTo>
                  <a:pt x="323112" y="21324"/>
                  <a:pt x="394325" y="5328"/>
                  <a:pt x="415637" y="0"/>
                </a:cubicBezTo>
                <a:cubicBezTo>
                  <a:pt x="459971" y="5542"/>
                  <a:pt x="509416" y="-4770"/>
                  <a:pt x="548640" y="16625"/>
                </a:cubicBezTo>
                <a:cubicBezTo>
                  <a:pt x="577008" y="32099"/>
                  <a:pt x="579129" y="73901"/>
                  <a:pt x="598517" y="99752"/>
                </a:cubicBezTo>
                <a:cubicBezTo>
                  <a:pt x="680229" y="208701"/>
                  <a:pt x="613782" y="98393"/>
                  <a:pt x="698269" y="182880"/>
                </a:cubicBezTo>
                <a:cubicBezTo>
                  <a:pt x="707031" y="191642"/>
                  <a:pt x="709353" y="205047"/>
                  <a:pt x="714895" y="216131"/>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793706" y="5253641"/>
            <a:ext cx="3456887" cy="1263535"/>
          </a:xfrm>
          <a:custGeom>
            <a:avLst/>
            <a:gdLst>
              <a:gd name="connsiteX0" fmla="*/ 2165625 w 3456887"/>
              <a:gd name="connsiteY0" fmla="*/ 99753 h 1263535"/>
              <a:gd name="connsiteX1" fmla="*/ 1517232 w 3456887"/>
              <a:gd name="connsiteY1" fmla="*/ 99753 h 1263535"/>
              <a:gd name="connsiteX2" fmla="*/ 1251225 w 3456887"/>
              <a:gd name="connsiteY2" fmla="*/ 83128 h 1263535"/>
              <a:gd name="connsiteX3" fmla="*/ 1151472 w 3456887"/>
              <a:gd name="connsiteY3" fmla="*/ 66502 h 1263535"/>
              <a:gd name="connsiteX4" fmla="*/ 1035094 w 3456887"/>
              <a:gd name="connsiteY4" fmla="*/ 33251 h 1263535"/>
              <a:gd name="connsiteX5" fmla="*/ 852214 w 3456887"/>
              <a:gd name="connsiteY5" fmla="*/ 0 h 1263535"/>
              <a:gd name="connsiteX6" fmla="*/ 320199 w 3456887"/>
              <a:gd name="connsiteY6" fmla="*/ 33251 h 1263535"/>
              <a:gd name="connsiteX7" fmla="*/ 270323 w 3456887"/>
              <a:gd name="connsiteY7" fmla="*/ 49877 h 1263535"/>
              <a:gd name="connsiteX8" fmla="*/ 120694 w 3456887"/>
              <a:gd name="connsiteY8" fmla="*/ 249382 h 1263535"/>
              <a:gd name="connsiteX9" fmla="*/ 70817 w 3456887"/>
              <a:gd name="connsiteY9" fmla="*/ 315884 h 1263535"/>
              <a:gd name="connsiteX10" fmla="*/ 20941 w 3456887"/>
              <a:gd name="connsiteY10" fmla="*/ 365760 h 1263535"/>
              <a:gd name="connsiteX11" fmla="*/ 20941 w 3456887"/>
              <a:gd name="connsiteY11" fmla="*/ 980902 h 1263535"/>
              <a:gd name="connsiteX12" fmla="*/ 87443 w 3456887"/>
              <a:gd name="connsiteY12" fmla="*/ 1113906 h 1263535"/>
              <a:gd name="connsiteX13" fmla="*/ 137319 w 3456887"/>
              <a:gd name="connsiteY13" fmla="*/ 1130531 h 1263535"/>
              <a:gd name="connsiteX14" fmla="*/ 187196 w 3456887"/>
              <a:gd name="connsiteY14" fmla="*/ 1163782 h 1263535"/>
              <a:gd name="connsiteX15" fmla="*/ 320199 w 3456887"/>
              <a:gd name="connsiteY15" fmla="*/ 1197033 h 1263535"/>
              <a:gd name="connsiteX16" fmla="*/ 469828 w 3456887"/>
              <a:gd name="connsiteY16" fmla="*/ 1230284 h 1263535"/>
              <a:gd name="connsiteX17" fmla="*/ 1716737 w 3456887"/>
              <a:gd name="connsiteY17" fmla="*/ 1246909 h 1263535"/>
              <a:gd name="connsiteX18" fmla="*/ 1982745 w 3456887"/>
              <a:gd name="connsiteY18" fmla="*/ 1263535 h 1263535"/>
              <a:gd name="connsiteX19" fmla="*/ 2647763 w 3456887"/>
              <a:gd name="connsiteY19" fmla="*/ 1230284 h 1263535"/>
              <a:gd name="connsiteX20" fmla="*/ 2714265 w 3456887"/>
              <a:gd name="connsiteY20" fmla="*/ 1197033 h 1263535"/>
              <a:gd name="connsiteX21" fmla="*/ 2797392 w 3456887"/>
              <a:gd name="connsiteY21" fmla="*/ 1180408 h 1263535"/>
              <a:gd name="connsiteX22" fmla="*/ 2863894 w 3456887"/>
              <a:gd name="connsiteY22" fmla="*/ 1163782 h 1263535"/>
              <a:gd name="connsiteX23" fmla="*/ 2980272 w 3456887"/>
              <a:gd name="connsiteY23" fmla="*/ 1113906 h 1263535"/>
              <a:gd name="connsiteX24" fmla="*/ 3046774 w 3456887"/>
              <a:gd name="connsiteY24" fmla="*/ 1097280 h 1263535"/>
              <a:gd name="connsiteX25" fmla="*/ 3163152 w 3456887"/>
              <a:gd name="connsiteY25" fmla="*/ 1030779 h 1263535"/>
              <a:gd name="connsiteX26" fmla="*/ 3213028 w 3456887"/>
              <a:gd name="connsiteY26" fmla="*/ 1014153 h 1263535"/>
              <a:gd name="connsiteX27" fmla="*/ 3312781 w 3456887"/>
              <a:gd name="connsiteY27" fmla="*/ 964277 h 1263535"/>
              <a:gd name="connsiteX28" fmla="*/ 3362657 w 3456887"/>
              <a:gd name="connsiteY28" fmla="*/ 931026 h 1263535"/>
              <a:gd name="connsiteX29" fmla="*/ 3379283 w 3456887"/>
              <a:gd name="connsiteY29" fmla="*/ 881149 h 1263535"/>
              <a:gd name="connsiteX30" fmla="*/ 3412534 w 3456887"/>
              <a:gd name="connsiteY30" fmla="*/ 831273 h 1263535"/>
              <a:gd name="connsiteX31" fmla="*/ 3429159 w 3456887"/>
              <a:gd name="connsiteY31" fmla="*/ 382386 h 1263535"/>
              <a:gd name="connsiteX32" fmla="*/ 3412534 w 3456887"/>
              <a:gd name="connsiteY32" fmla="*/ 332509 h 1263535"/>
              <a:gd name="connsiteX33" fmla="*/ 3262905 w 3456887"/>
              <a:gd name="connsiteY33" fmla="*/ 249382 h 1263535"/>
              <a:gd name="connsiteX34" fmla="*/ 3163152 w 3456887"/>
              <a:gd name="connsiteY34" fmla="*/ 182880 h 1263535"/>
              <a:gd name="connsiteX35" fmla="*/ 3113276 w 3456887"/>
              <a:gd name="connsiteY35" fmla="*/ 166255 h 1263535"/>
              <a:gd name="connsiteX36" fmla="*/ 3046774 w 3456887"/>
              <a:gd name="connsiteY36" fmla="*/ 149629 h 1263535"/>
              <a:gd name="connsiteX37" fmla="*/ 2980272 w 3456887"/>
              <a:gd name="connsiteY37" fmla="*/ 116379 h 1263535"/>
              <a:gd name="connsiteX38" fmla="*/ 2897145 w 3456887"/>
              <a:gd name="connsiteY38" fmla="*/ 99753 h 1263535"/>
              <a:gd name="connsiteX39" fmla="*/ 2830643 w 3456887"/>
              <a:gd name="connsiteY39" fmla="*/ 83128 h 1263535"/>
              <a:gd name="connsiteX40" fmla="*/ 2764141 w 3456887"/>
              <a:gd name="connsiteY40" fmla="*/ 49877 h 1263535"/>
              <a:gd name="connsiteX41" fmla="*/ 2298628 w 3456887"/>
              <a:gd name="connsiteY41" fmla="*/ 66502 h 126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56887" h="1263535">
                <a:moveTo>
                  <a:pt x="2165625" y="99753"/>
                </a:moveTo>
                <a:cubicBezTo>
                  <a:pt x="1913495" y="162787"/>
                  <a:pt x="2099709" y="122595"/>
                  <a:pt x="1517232" y="99753"/>
                </a:cubicBezTo>
                <a:cubicBezTo>
                  <a:pt x="1428458" y="96272"/>
                  <a:pt x="1339894" y="88670"/>
                  <a:pt x="1251225" y="83128"/>
                </a:cubicBezTo>
                <a:cubicBezTo>
                  <a:pt x="1217974" y="77586"/>
                  <a:pt x="1184379" y="73815"/>
                  <a:pt x="1151472" y="66502"/>
                </a:cubicBezTo>
                <a:cubicBezTo>
                  <a:pt x="991246" y="30896"/>
                  <a:pt x="1234215" y="69455"/>
                  <a:pt x="1035094" y="33251"/>
                </a:cubicBezTo>
                <a:cubicBezTo>
                  <a:pt x="816668" y="-6463"/>
                  <a:pt x="1003047" y="37709"/>
                  <a:pt x="852214" y="0"/>
                </a:cubicBezTo>
                <a:cubicBezTo>
                  <a:pt x="661200" y="7075"/>
                  <a:pt x="496155" y="-10738"/>
                  <a:pt x="320199" y="33251"/>
                </a:cubicBezTo>
                <a:cubicBezTo>
                  <a:pt x="303198" y="37501"/>
                  <a:pt x="286948" y="44335"/>
                  <a:pt x="270323" y="49877"/>
                </a:cubicBezTo>
                <a:lnTo>
                  <a:pt x="120694" y="249382"/>
                </a:lnTo>
                <a:cubicBezTo>
                  <a:pt x="104068" y="271549"/>
                  <a:pt x="90410" y="296291"/>
                  <a:pt x="70817" y="315884"/>
                </a:cubicBezTo>
                <a:lnTo>
                  <a:pt x="20941" y="365760"/>
                </a:lnTo>
                <a:cubicBezTo>
                  <a:pt x="-7246" y="647640"/>
                  <a:pt x="-6715" y="566055"/>
                  <a:pt x="20941" y="980902"/>
                </a:cubicBezTo>
                <a:cubicBezTo>
                  <a:pt x="23255" y="1015613"/>
                  <a:pt x="73779" y="1100242"/>
                  <a:pt x="87443" y="1113906"/>
                </a:cubicBezTo>
                <a:cubicBezTo>
                  <a:pt x="99835" y="1126298"/>
                  <a:pt x="120694" y="1124989"/>
                  <a:pt x="137319" y="1130531"/>
                </a:cubicBezTo>
                <a:cubicBezTo>
                  <a:pt x="153945" y="1141615"/>
                  <a:pt x="168418" y="1156953"/>
                  <a:pt x="187196" y="1163782"/>
                </a:cubicBezTo>
                <a:cubicBezTo>
                  <a:pt x="230143" y="1179399"/>
                  <a:pt x="276845" y="1182582"/>
                  <a:pt x="320199" y="1197033"/>
                </a:cubicBezTo>
                <a:cubicBezTo>
                  <a:pt x="374067" y="1214989"/>
                  <a:pt x="406625" y="1228723"/>
                  <a:pt x="469828" y="1230284"/>
                </a:cubicBezTo>
                <a:cubicBezTo>
                  <a:pt x="885375" y="1240544"/>
                  <a:pt x="1301101" y="1241367"/>
                  <a:pt x="1716737" y="1246909"/>
                </a:cubicBezTo>
                <a:cubicBezTo>
                  <a:pt x="1805406" y="1252451"/>
                  <a:pt x="1893903" y="1263535"/>
                  <a:pt x="1982745" y="1263535"/>
                </a:cubicBezTo>
                <a:cubicBezTo>
                  <a:pt x="2067370" y="1263535"/>
                  <a:pt x="2538482" y="1236355"/>
                  <a:pt x="2647763" y="1230284"/>
                </a:cubicBezTo>
                <a:cubicBezTo>
                  <a:pt x="2669930" y="1219200"/>
                  <a:pt x="2690753" y="1204870"/>
                  <a:pt x="2714265" y="1197033"/>
                </a:cubicBezTo>
                <a:cubicBezTo>
                  <a:pt x="2741073" y="1188097"/>
                  <a:pt x="2769807" y="1186538"/>
                  <a:pt x="2797392" y="1180408"/>
                </a:cubicBezTo>
                <a:cubicBezTo>
                  <a:pt x="2819697" y="1175451"/>
                  <a:pt x="2841924" y="1170059"/>
                  <a:pt x="2863894" y="1163782"/>
                </a:cubicBezTo>
                <a:cubicBezTo>
                  <a:pt x="2979494" y="1130753"/>
                  <a:pt x="2838398" y="1167109"/>
                  <a:pt x="2980272" y="1113906"/>
                </a:cubicBezTo>
                <a:cubicBezTo>
                  <a:pt x="3001667" y="1105883"/>
                  <a:pt x="3024607" y="1102822"/>
                  <a:pt x="3046774" y="1097280"/>
                </a:cubicBezTo>
                <a:cubicBezTo>
                  <a:pt x="3096868" y="1063883"/>
                  <a:pt x="3104085" y="1056093"/>
                  <a:pt x="3163152" y="1030779"/>
                </a:cubicBezTo>
                <a:cubicBezTo>
                  <a:pt x="3179260" y="1023876"/>
                  <a:pt x="3197353" y="1021990"/>
                  <a:pt x="3213028" y="1014153"/>
                </a:cubicBezTo>
                <a:cubicBezTo>
                  <a:pt x="3341936" y="949698"/>
                  <a:pt x="3187424" y="1006062"/>
                  <a:pt x="3312781" y="964277"/>
                </a:cubicBezTo>
                <a:cubicBezTo>
                  <a:pt x="3329406" y="953193"/>
                  <a:pt x="3350175" y="946629"/>
                  <a:pt x="3362657" y="931026"/>
                </a:cubicBezTo>
                <a:cubicBezTo>
                  <a:pt x="3373605" y="917341"/>
                  <a:pt x="3371446" y="896824"/>
                  <a:pt x="3379283" y="881149"/>
                </a:cubicBezTo>
                <a:cubicBezTo>
                  <a:pt x="3388219" y="863277"/>
                  <a:pt x="3401450" y="847898"/>
                  <a:pt x="3412534" y="831273"/>
                </a:cubicBezTo>
                <a:cubicBezTo>
                  <a:pt x="3479327" y="630894"/>
                  <a:pt x="3458427" y="733605"/>
                  <a:pt x="3429159" y="382386"/>
                </a:cubicBezTo>
                <a:cubicBezTo>
                  <a:pt x="3427704" y="364922"/>
                  <a:pt x="3424926" y="344901"/>
                  <a:pt x="3412534" y="332509"/>
                </a:cubicBezTo>
                <a:cubicBezTo>
                  <a:pt x="3283863" y="203838"/>
                  <a:pt x="3356980" y="301646"/>
                  <a:pt x="3262905" y="249382"/>
                </a:cubicBezTo>
                <a:cubicBezTo>
                  <a:pt x="3227971" y="229974"/>
                  <a:pt x="3201064" y="195517"/>
                  <a:pt x="3163152" y="182880"/>
                </a:cubicBezTo>
                <a:cubicBezTo>
                  <a:pt x="3146527" y="177338"/>
                  <a:pt x="3130126" y="171069"/>
                  <a:pt x="3113276" y="166255"/>
                </a:cubicBezTo>
                <a:cubicBezTo>
                  <a:pt x="3091306" y="159978"/>
                  <a:pt x="3068169" y="157652"/>
                  <a:pt x="3046774" y="149629"/>
                </a:cubicBezTo>
                <a:cubicBezTo>
                  <a:pt x="3023568" y="140927"/>
                  <a:pt x="3003784" y="124216"/>
                  <a:pt x="2980272" y="116379"/>
                </a:cubicBezTo>
                <a:cubicBezTo>
                  <a:pt x="2953464" y="107443"/>
                  <a:pt x="2924730" y="105883"/>
                  <a:pt x="2897145" y="99753"/>
                </a:cubicBezTo>
                <a:cubicBezTo>
                  <a:pt x="2874840" y="94796"/>
                  <a:pt x="2852810" y="88670"/>
                  <a:pt x="2830643" y="83128"/>
                </a:cubicBezTo>
                <a:cubicBezTo>
                  <a:pt x="2808476" y="72044"/>
                  <a:pt x="2788912" y="50676"/>
                  <a:pt x="2764141" y="49877"/>
                </a:cubicBezTo>
                <a:cubicBezTo>
                  <a:pt x="2608952" y="44871"/>
                  <a:pt x="2453898" y="66502"/>
                  <a:pt x="2298628" y="66502"/>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rot="405647">
            <a:off x="4455622" y="1030778"/>
            <a:ext cx="2995597" cy="1080655"/>
          </a:xfrm>
          <a:custGeom>
            <a:avLst/>
            <a:gdLst>
              <a:gd name="connsiteX0" fmla="*/ 1546167 w 2995597"/>
              <a:gd name="connsiteY0" fmla="*/ 33251 h 1080655"/>
              <a:gd name="connsiteX1" fmla="*/ 1479665 w 2995597"/>
              <a:gd name="connsiteY1" fmla="*/ 49877 h 1080655"/>
              <a:gd name="connsiteX2" fmla="*/ 681643 w 2995597"/>
              <a:gd name="connsiteY2" fmla="*/ 0 h 1080655"/>
              <a:gd name="connsiteX3" fmla="*/ 166254 w 2995597"/>
              <a:gd name="connsiteY3" fmla="*/ 16626 h 1080655"/>
              <a:gd name="connsiteX4" fmla="*/ 83127 w 2995597"/>
              <a:gd name="connsiteY4" fmla="*/ 116378 h 1080655"/>
              <a:gd name="connsiteX5" fmla="*/ 33251 w 2995597"/>
              <a:gd name="connsiteY5" fmla="*/ 216131 h 1080655"/>
              <a:gd name="connsiteX6" fmla="*/ 0 w 2995597"/>
              <a:gd name="connsiteY6" fmla="*/ 332509 h 1080655"/>
              <a:gd name="connsiteX7" fmla="*/ 16625 w 2995597"/>
              <a:gd name="connsiteY7" fmla="*/ 615142 h 1080655"/>
              <a:gd name="connsiteX8" fmla="*/ 49876 w 2995597"/>
              <a:gd name="connsiteY8" fmla="*/ 665018 h 1080655"/>
              <a:gd name="connsiteX9" fmla="*/ 149629 w 2995597"/>
              <a:gd name="connsiteY9" fmla="*/ 731520 h 1080655"/>
              <a:gd name="connsiteX10" fmla="*/ 216131 w 2995597"/>
              <a:gd name="connsiteY10" fmla="*/ 781397 h 1080655"/>
              <a:gd name="connsiteX11" fmla="*/ 382385 w 2995597"/>
              <a:gd name="connsiteY11" fmla="*/ 881149 h 1080655"/>
              <a:gd name="connsiteX12" fmla="*/ 465513 w 2995597"/>
              <a:gd name="connsiteY12" fmla="*/ 897775 h 1080655"/>
              <a:gd name="connsiteX13" fmla="*/ 515389 w 2995597"/>
              <a:gd name="connsiteY13" fmla="*/ 914400 h 1080655"/>
              <a:gd name="connsiteX14" fmla="*/ 648393 w 2995597"/>
              <a:gd name="connsiteY14" fmla="*/ 947651 h 1080655"/>
              <a:gd name="connsiteX15" fmla="*/ 814647 w 2995597"/>
              <a:gd name="connsiteY15" fmla="*/ 1014153 h 1080655"/>
              <a:gd name="connsiteX16" fmla="*/ 881149 w 2995597"/>
              <a:gd name="connsiteY16" fmla="*/ 1030778 h 1080655"/>
              <a:gd name="connsiteX17" fmla="*/ 980902 w 2995597"/>
              <a:gd name="connsiteY17" fmla="*/ 1064029 h 1080655"/>
              <a:gd name="connsiteX18" fmla="*/ 1213658 w 2995597"/>
              <a:gd name="connsiteY18" fmla="*/ 1080655 h 1080655"/>
              <a:gd name="connsiteX19" fmla="*/ 1645920 w 2995597"/>
              <a:gd name="connsiteY19" fmla="*/ 1064029 h 1080655"/>
              <a:gd name="connsiteX20" fmla="*/ 1778923 w 2995597"/>
              <a:gd name="connsiteY20" fmla="*/ 1047404 h 1080655"/>
              <a:gd name="connsiteX21" fmla="*/ 1862051 w 2995597"/>
              <a:gd name="connsiteY21" fmla="*/ 1030778 h 1080655"/>
              <a:gd name="connsiteX22" fmla="*/ 2360814 w 2995597"/>
              <a:gd name="connsiteY22" fmla="*/ 1014153 h 1080655"/>
              <a:gd name="connsiteX23" fmla="*/ 2493818 w 2995597"/>
              <a:gd name="connsiteY23" fmla="*/ 997527 h 1080655"/>
              <a:gd name="connsiteX24" fmla="*/ 2543694 w 2995597"/>
              <a:gd name="connsiteY24" fmla="*/ 964277 h 1080655"/>
              <a:gd name="connsiteX25" fmla="*/ 2610196 w 2995597"/>
              <a:gd name="connsiteY25" fmla="*/ 931026 h 1080655"/>
              <a:gd name="connsiteX26" fmla="*/ 2726574 w 2995597"/>
              <a:gd name="connsiteY26" fmla="*/ 897775 h 1080655"/>
              <a:gd name="connsiteX27" fmla="*/ 2776451 w 2995597"/>
              <a:gd name="connsiteY27" fmla="*/ 831273 h 1080655"/>
              <a:gd name="connsiteX28" fmla="*/ 2826327 w 2995597"/>
              <a:gd name="connsiteY28" fmla="*/ 781397 h 1080655"/>
              <a:gd name="connsiteX29" fmla="*/ 2892829 w 2995597"/>
              <a:gd name="connsiteY29" fmla="*/ 681644 h 1080655"/>
              <a:gd name="connsiteX30" fmla="*/ 2926080 w 2995597"/>
              <a:gd name="connsiteY30" fmla="*/ 565266 h 1080655"/>
              <a:gd name="connsiteX31" fmla="*/ 2959331 w 2995597"/>
              <a:gd name="connsiteY31" fmla="*/ 365760 h 1080655"/>
              <a:gd name="connsiteX32" fmla="*/ 2975956 w 2995597"/>
              <a:gd name="connsiteY32" fmla="*/ 266007 h 1080655"/>
              <a:gd name="connsiteX33" fmla="*/ 2975956 w 2995597"/>
              <a:gd name="connsiteY33" fmla="*/ 99753 h 1080655"/>
              <a:gd name="connsiteX34" fmla="*/ 2859578 w 2995597"/>
              <a:gd name="connsiteY34" fmla="*/ 16626 h 1080655"/>
              <a:gd name="connsiteX35" fmla="*/ 2227811 w 2995597"/>
              <a:gd name="connsiteY35" fmla="*/ 33251 h 1080655"/>
              <a:gd name="connsiteX36" fmla="*/ 2144683 w 2995597"/>
              <a:gd name="connsiteY36" fmla="*/ 49877 h 1080655"/>
              <a:gd name="connsiteX37" fmla="*/ 1978429 w 2995597"/>
              <a:gd name="connsiteY37" fmla="*/ 66502 h 1080655"/>
              <a:gd name="connsiteX38" fmla="*/ 1729047 w 2995597"/>
              <a:gd name="connsiteY38" fmla="*/ 66502 h 1080655"/>
              <a:gd name="connsiteX39" fmla="*/ 1496291 w 2995597"/>
              <a:gd name="connsiteY39" fmla="*/ 83127 h 108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995597" h="1080655">
                <a:moveTo>
                  <a:pt x="1546167" y="33251"/>
                </a:moveTo>
                <a:cubicBezTo>
                  <a:pt x="1524000" y="38793"/>
                  <a:pt x="1502498" y="50755"/>
                  <a:pt x="1479665" y="49877"/>
                </a:cubicBezTo>
                <a:cubicBezTo>
                  <a:pt x="1213336" y="39634"/>
                  <a:pt x="681643" y="0"/>
                  <a:pt x="681643" y="0"/>
                </a:cubicBezTo>
                <a:cubicBezTo>
                  <a:pt x="509847" y="5542"/>
                  <a:pt x="337474" y="1518"/>
                  <a:pt x="166254" y="16626"/>
                </a:cubicBezTo>
                <a:cubicBezTo>
                  <a:pt x="118971" y="20798"/>
                  <a:pt x="96521" y="85125"/>
                  <a:pt x="83127" y="116378"/>
                </a:cubicBezTo>
                <a:cubicBezTo>
                  <a:pt x="-42226" y="408869"/>
                  <a:pt x="192986" y="-103333"/>
                  <a:pt x="33251" y="216131"/>
                </a:cubicBezTo>
                <a:cubicBezTo>
                  <a:pt x="21323" y="239986"/>
                  <a:pt x="5328" y="311196"/>
                  <a:pt x="0" y="332509"/>
                </a:cubicBezTo>
                <a:cubicBezTo>
                  <a:pt x="5542" y="426720"/>
                  <a:pt x="2626" y="521812"/>
                  <a:pt x="16625" y="615142"/>
                </a:cubicBezTo>
                <a:cubicBezTo>
                  <a:pt x="19589" y="634902"/>
                  <a:pt x="34839" y="651860"/>
                  <a:pt x="49876" y="665018"/>
                </a:cubicBezTo>
                <a:cubicBezTo>
                  <a:pt x="79951" y="691334"/>
                  <a:pt x="117659" y="707542"/>
                  <a:pt x="149629" y="731520"/>
                </a:cubicBezTo>
                <a:cubicBezTo>
                  <a:pt x="171796" y="748146"/>
                  <a:pt x="193431" y="765507"/>
                  <a:pt x="216131" y="781397"/>
                </a:cubicBezTo>
                <a:cubicBezTo>
                  <a:pt x="250623" y="805541"/>
                  <a:pt x="333402" y="864821"/>
                  <a:pt x="382385" y="881149"/>
                </a:cubicBezTo>
                <a:cubicBezTo>
                  <a:pt x="409193" y="890085"/>
                  <a:pt x="438099" y="890921"/>
                  <a:pt x="465513" y="897775"/>
                </a:cubicBezTo>
                <a:cubicBezTo>
                  <a:pt x="482514" y="902025"/>
                  <a:pt x="498482" y="909789"/>
                  <a:pt x="515389" y="914400"/>
                </a:cubicBezTo>
                <a:cubicBezTo>
                  <a:pt x="559478" y="926424"/>
                  <a:pt x="605039" y="933200"/>
                  <a:pt x="648393" y="947651"/>
                </a:cubicBezTo>
                <a:cubicBezTo>
                  <a:pt x="705017" y="966526"/>
                  <a:pt x="756742" y="999677"/>
                  <a:pt x="814647" y="1014153"/>
                </a:cubicBezTo>
                <a:cubicBezTo>
                  <a:pt x="836814" y="1019695"/>
                  <a:pt x="859263" y="1024212"/>
                  <a:pt x="881149" y="1030778"/>
                </a:cubicBezTo>
                <a:cubicBezTo>
                  <a:pt x="914720" y="1040849"/>
                  <a:pt x="945941" y="1061532"/>
                  <a:pt x="980902" y="1064029"/>
                </a:cubicBezTo>
                <a:lnTo>
                  <a:pt x="1213658" y="1080655"/>
                </a:lnTo>
                <a:cubicBezTo>
                  <a:pt x="1357745" y="1075113"/>
                  <a:pt x="1501975" y="1072496"/>
                  <a:pt x="1645920" y="1064029"/>
                </a:cubicBezTo>
                <a:cubicBezTo>
                  <a:pt x="1690522" y="1061405"/>
                  <a:pt x="1734763" y="1054198"/>
                  <a:pt x="1778923" y="1047404"/>
                </a:cubicBezTo>
                <a:cubicBezTo>
                  <a:pt x="1806853" y="1043107"/>
                  <a:pt x="1833839" y="1032390"/>
                  <a:pt x="1862051" y="1030778"/>
                </a:cubicBezTo>
                <a:cubicBezTo>
                  <a:pt x="2028127" y="1021288"/>
                  <a:pt x="2194560" y="1019695"/>
                  <a:pt x="2360814" y="1014153"/>
                </a:cubicBezTo>
                <a:cubicBezTo>
                  <a:pt x="2405149" y="1008611"/>
                  <a:pt x="2450713" y="1009283"/>
                  <a:pt x="2493818" y="997527"/>
                </a:cubicBezTo>
                <a:cubicBezTo>
                  <a:pt x="2513095" y="992270"/>
                  <a:pt x="2526346" y="974190"/>
                  <a:pt x="2543694" y="964277"/>
                </a:cubicBezTo>
                <a:cubicBezTo>
                  <a:pt x="2565212" y="951981"/>
                  <a:pt x="2587416" y="940789"/>
                  <a:pt x="2610196" y="931026"/>
                </a:cubicBezTo>
                <a:cubicBezTo>
                  <a:pt x="2643591" y="916714"/>
                  <a:pt x="2692823" y="906213"/>
                  <a:pt x="2726574" y="897775"/>
                </a:cubicBezTo>
                <a:cubicBezTo>
                  <a:pt x="2743200" y="875608"/>
                  <a:pt x="2758418" y="852311"/>
                  <a:pt x="2776451" y="831273"/>
                </a:cubicBezTo>
                <a:cubicBezTo>
                  <a:pt x="2791752" y="813422"/>
                  <a:pt x="2811892" y="799956"/>
                  <a:pt x="2826327" y="781397"/>
                </a:cubicBezTo>
                <a:cubicBezTo>
                  <a:pt x="2850862" y="749852"/>
                  <a:pt x="2892829" y="681644"/>
                  <a:pt x="2892829" y="681644"/>
                </a:cubicBezTo>
                <a:cubicBezTo>
                  <a:pt x="2905241" y="644406"/>
                  <a:pt x="2920117" y="604027"/>
                  <a:pt x="2926080" y="565266"/>
                </a:cubicBezTo>
                <a:cubicBezTo>
                  <a:pt x="2957899" y="358444"/>
                  <a:pt x="2922205" y="477135"/>
                  <a:pt x="2959331" y="365760"/>
                </a:cubicBezTo>
                <a:cubicBezTo>
                  <a:pt x="2964873" y="332509"/>
                  <a:pt x="2969345" y="299062"/>
                  <a:pt x="2975956" y="266007"/>
                </a:cubicBezTo>
                <a:cubicBezTo>
                  <a:pt x="2990191" y="194833"/>
                  <a:pt x="3011929" y="180691"/>
                  <a:pt x="2975956" y="99753"/>
                </a:cubicBezTo>
                <a:cubicBezTo>
                  <a:pt x="2956699" y="56424"/>
                  <a:pt x="2896362" y="35018"/>
                  <a:pt x="2859578" y="16626"/>
                </a:cubicBezTo>
                <a:cubicBezTo>
                  <a:pt x="2648989" y="22168"/>
                  <a:pt x="2438245" y="23463"/>
                  <a:pt x="2227811" y="33251"/>
                </a:cubicBezTo>
                <a:cubicBezTo>
                  <a:pt x="2199583" y="34564"/>
                  <a:pt x="2172693" y="46142"/>
                  <a:pt x="2144683" y="49877"/>
                </a:cubicBezTo>
                <a:cubicBezTo>
                  <a:pt x="2089477" y="57238"/>
                  <a:pt x="2033847" y="60960"/>
                  <a:pt x="1978429" y="66502"/>
                </a:cubicBezTo>
                <a:cubicBezTo>
                  <a:pt x="1851000" y="108977"/>
                  <a:pt x="2000259" y="66502"/>
                  <a:pt x="1729047" y="66502"/>
                </a:cubicBezTo>
                <a:cubicBezTo>
                  <a:pt x="1651264" y="66502"/>
                  <a:pt x="1496291" y="83127"/>
                  <a:pt x="1496291" y="83127"/>
                </a:cubicBezTo>
              </a:path>
            </a:pathLst>
          </a:custGeom>
          <a:noFill/>
          <a:ln w="3810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a:srcRect l="17720" r="12302"/>
          <a:stretch/>
        </p:blipFill>
        <p:spPr>
          <a:xfrm>
            <a:off x="6567054" y="2244437"/>
            <a:ext cx="2576946" cy="3682538"/>
          </a:xfrm>
          <a:prstGeom prst="rect">
            <a:avLst/>
          </a:prstGeom>
          <a:effectLst/>
        </p:spPr>
      </p:pic>
      <p:sp>
        <p:nvSpPr>
          <p:cNvPr id="14" name="TextBox 13"/>
          <p:cNvSpPr txBox="1"/>
          <p:nvPr/>
        </p:nvSpPr>
        <p:spPr>
          <a:xfrm rot="21245063">
            <a:off x="471053" y="1069571"/>
            <a:ext cx="2172394" cy="646331"/>
          </a:xfrm>
          <a:prstGeom prst="rect">
            <a:avLst/>
          </a:prstGeom>
          <a:noFill/>
          <a:effectLst/>
        </p:spPr>
        <p:txBody>
          <a:bodyPr wrap="square" rtlCol="0">
            <a:spAutoFit/>
          </a:bodyPr>
          <a:lstStyle/>
          <a:p>
            <a:pPr algn="ctr"/>
            <a:r>
              <a:rPr lang="en-US" dirty="0" smtClean="0">
                <a:solidFill>
                  <a:srgbClr val="0337FF"/>
                </a:solidFill>
                <a:latin typeface="Chalkboard" charset="0"/>
                <a:ea typeface="Chalkboard" charset="0"/>
                <a:cs typeface="Chalkboard" charset="0"/>
              </a:rPr>
              <a:t>My parents are </a:t>
            </a:r>
            <a:r>
              <a:rPr lang="en-US" smtClean="0">
                <a:solidFill>
                  <a:srgbClr val="0337FF"/>
                </a:solidFill>
                <a:latin typeface="Chalkboard" charset="0"/>
                <a:ea typeface="Chalkboard" charset="0"/>
                <a:cs typeface="Chalkboard" charset="0"/>
              </a:rPr>
              <a:t>interesting folks</a:t>
            </a:r>
            <a:endParaRPr lang="en-US" dirty="0">
              <a:solidFill>
                <a:srgbClr val="0337FF"/>
              </a:solidFill>
              <a:latin typeface="Chalkboard" charset="0"/>
              <a:ea typeface="Chalkboard" charset="0"/>
              <a:cs typeface="Chalkboard" charset="0"/>
            </a:endParaRPr>
          </a:p>
        </p:txBody>
      </p:sp>
      <p:sp>
        <p:nvSpPr>
          <p:cNvPr id="15" name="Freeform 14"/>
          <p:cNvSpPr/>
          <p:nvPr/>
        </p:nvSpPr>
        <p:spPr>
          <a:xfrm>
            <a:off x="1878676" y="1895302"/>
            <a:ext cx="682332" cy="469593"/>
          </a:xfrm>
          <a:custGeom>
            <a:avLst/>
            <a:gdLst>
              <a:gd name="connsiteX0" fmla="*/ 0 w 682332"/>
              <a:gd name="connsiteY0" fmla="*/ 0 h 469593"/>
              <a:gd name="connsiteX1" fmla="*/ 66502 w 682332"/>
              <a:gd name="connsiteY1" fmla="*/ 83127 h 469593"/>
              <a:gd name="connsiteX2" fmla="*/ 116379 w 682332"/>
              <a:gd name="connsiteY2" fmla="*/ 133003 h 469593"/>
              <a:gd name="connsiteX3" fmla="*/ 182880 w 682332"/>
              <a:gd name="connsiteY3" fmla="*/ 149629 h 469593"/>
              <a:gd name="connsiteX4" fmla="*/ 399011 w 682332"/>
              <a:gd name="connsiteY4" fmla="*/ 182880 h 469593"/>
              <a:gd name="connsiteX5" fmla="*/ 465513 w 682332"/>
              <a:gd name="connsiteY5" fmla="*/ 199505 h 469593"/>
              <a:gd name="connsiteX6" fmla="*/ 548640 w 682332"/>
              <a:gd name="connsiteY6" fmla="*/ 299258 h 469593"/>
              <a:gd name="connsiteX7" fmla="*/ 615142 w 682332"/>
              <a:gd name="connsiteY7" fmla="*/ 399011 h 469593"/>
              <a:gd name="connsiteX8" fmla="*/ 681644 w 682332"/>
              <a:gd name="connsiteY8" fmla="*/ 382385 h 469593"/>
              <a:gd name="connsiteX9" fmla="*/ 615142 w 682332"/>
              <a:gd name="connsiteY9" fmla="*/ 465513 h 469593"/>
              <a:gd name="connsiteX10" fmla="*/ 365760 w 682332"/>
              <a:gd name="connsiteY10" fmla="*/ 465513 h 46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2332" h="469593">
                <a:moveTo>
                  <a:pt x="0" y="0"/>
                </a:moveTo>
                <a:cubicBezTo>
                  <a:pt x="30206" y="120821"/>
                  <a:pt x="-12207" y="30655"/>
                  <a:pt x="66502" y="83127"/>
                </a:cubicBezTo>
                <a:cubicBezTo>
                  <a:pt x="86065" y="96169"/>
                  <a:pt x="95965" y="121338"/>
                  <a:pt x="116379" y="133003"/>
                </a:cubicBezTo>
                <a:cubicBezTo>
                  <a:pt x="136218" y="144339"/>
                  <a:pt x="160575" y="144672"/>
                  <a:pt x="182880" y="149629"/>
                </a:cubicBezTo>
                <a:cubicBezTo>
                  <a:pt x="335409" y="183524"/>
                  <a:pt x="197509" y="149296"/>
                  <a:pt x="399011" y="182880"/>
                </a:cubicBezTo>
                <a:cubicBezTo>
                  <a:pt x="421550" y="186636"/>
                  <a:pt x="443346" y="193963"/>
                  <a:pt x="465513" y="199505"/>
                </a:cubicBezTo>
                <a:cubicBezTo>
                  <a:pt x="547348" y="254062"/>
                  <a:pt x="492391" y="205509"/>
                  <a:pt x="548640" y="299258"/>
                </a:cubicBezTo>
                <a:cubicBezTo>
                  <a:pt x="569201" y="333526"/>
                  <a:pt x="615142" y="399011"/>
                  <a:pt x="615142" y="399011"/>
                </a:cubicBezTo>
                <a:cubicBezTo>
                  <a:pt x="637309" y="393469"/>
                  <a:pt x="688869" y="360708"/>
                  <a:pt x="681644" y="382385"/>
                </a:cubicBezTo>
                <a:cubicBezTo>
                  <a:pt x="669572" y="418603"/>
                  <a:pt x="667205" y="459728"/>
                  <a:pt x="615142" y="465513"/>
                </a:cubicBezTo>
                <a:cubicBezTo>
                  <a:pt x="532523" y="474693"/>
                  <a:pt x="448887" y="465513"/>
                  <a:pt x="365760" y="465513"/>
                </a:cubicBez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15389" y="964276"/>
            <a:ext cx="2261062" cy="914400"/>
          </a:xfrm>
          <a:custGeom>
            <a:avLst/>
            <a:gdLst>
              <a:gd name="connsiteX0" fmla="*/ 814647 w 2261062"/>
              <a:gd name="connsiteY0" fmla="*/ 83128 h 914400"/>
              <a:gd name="connsiteX1" fmla="*/ 731520 w 2261062"/>
              <a:gd name="connsiteY1" fmla="*/ 99753 h 914400"/>
              <a:gd name="connsiteX2" fmla="*/ 49876 w 2261062"/>
              <a:gd name="connsiteY2" fmla="*/ 166255 h 914400"/>
              <a:gd name="connsiteX3" fmla="*/ 33251 w 2261062"/>
              <a:gd name="connsiteY3" fmla="*/ 232757 h 914400"/>
              <a:gd name="connsiteX4" fmla="*/ 0 w 2261062"/>
              <a:gd name="connsiteY4" fmla="*/ 382386 h 914400"/>
              <a:gd name="connsiteX5" fmla="*/ 16626 w 2261062"/>
              <a:gd name="connsiteY5" fmla="*/ 731520 h 914400"/>
              <a:gd name="connsiteX6" fmla="*/ 49876 w 2261062"/>
              <a:gd name="connsiteY6" fmla="*/ 781397 h 914400"/>
              <a:gd name="connsiteX7" fmla="*/ 166255 w 2261062"/>
              <a:gd name="connsiteY7" fmla="*/ 831273 h 914400"/>
              <a:gd name="connsiteX8" fmla="*/ 299258 w 2261062"/>
              <a:gd name="connsiteY8" fmla="*/ 914400 h 914400"/>
              <a:gd name="connsiteX9" fmla="*/ 1379913 w 2261062"/>
              <a:gd name="connsiteY9" fmla="*/ 897775 h 914400"/>
              <a:gd name="connsiteX10" fmla="*/ 1429789 w 2261062"/>
              <a:gd name="connsiteY10" fmla="*/ 864524 h 914400"/>
              <a:gd name="connsiteX11" fmla="*/ 1662546 w 2261062"/>
              <a:gd name="connsiteY11" fmla="*/ 847899 h 914400"/>
              <a:gd name="connsiteX12" fmla="*/ 1795549 w 2261062"/>
              <a:gd name="connsiteY12" fmla="*/ 798022 h 914400"/>
              <a:gd name="connsiteX13" fmla="*/ 1911927 w 2261062"/>
              <a:gd name="connsiteY13" fmla="*/ 781397 h 914400"/>
              <a:gd name="connsiteX14" fmla="*/ 1961804 w 2261062"/>
              <a:gd name="connsiteY14" fmla="*/ 764771 h 914400"/>
              <a:gd name="connsiteX15" fmla="*/ 2111433 w 2261062"/>
              <a:gd name="connsiteY15" fmla="*/ 748146 h 914400"/>
              <a:gd name="connsiteX16" fmla="*/ 2177935 w 2261062"/>
              <a:gd name="connsiteY16" fmla="*/ 648393 h 914400"/>
              <a:gd name="connsiteX17" fmla="*/ 2244436 w 2261062"/>
              <a:gd name="connsiteY17" fmla="*/ 532015 h 914400"/>
              <a:gd name="connsiteX18" fmla="*/ 2261062 w 2261062"/>
              <a:gd name="connsiteY18" fmla="*/ 482139 h 914400"/>
              <a:gd name="connsiteX19" fmla="*/ 2244436 w 2261062"/>
              <a:gd name="connsiteY19" fmla="*/ 249382 h 914400"/>
              <a:gd name="connsiteX20" fmla="*/ 2211186 w 2261062"/>
              <a:gd name="connsiteY20" fmla="*/ 199506 h 914400"/>
              <a:gd name="connsiteX21" fmla="*/ 2094807 w 2261062"/>
              <a:gd name="connsiteY21" fmla="*/ 116379 h 914400"/>
              <a:gd name="connsiteX22" fmla="*/ 2028306 w 2261062"/>
              <a:gd name="connsiteY22" fmla="*/ 66502 h 914400"/>
              <a:gd name="connsiteX23" fmla="*/ 1895302 w 2261062"/>
              <a:gd name="connsiteY23" fmla="*/ 33251 h 914400"/>
              <a:gd name="connsiteX24" fmla="*/ 1712422 w 2261062"/>
              <a:gd name="connsiteY24" fmla="*/ 0 h 914400"/>
              <a:gd name="connsiteX25" fmla="*/ 1280160 w 2261062"/>
              <a:gd name="connsiteY25" fmla="*/ 16626 h 914400"/>
              <a:gd name="connsiteX26" fmla="*/ 1230284 w 2261062"/>
              <a:gd name="connsiteY26" fmla="*/ 33251 h 914400"/>
              <a:gd name="connsiteX27" fmla="*/ 931026 w 2261062"/>
              <a:gd name="connsiteY27" fmla="*/ 49877 h 914400"/>
              <a:gd name="connsiteX28" fmla="*/ 864524 w 2261062"/>
              <a:gd name="connsiteY28" fmla="*/ 66502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61062" h="914400">
                <a:moveTo>
                  <a:pt x="814647" y="83128"/>
                </a:moveTo>
                <a:cubicBezTo>
                  <a:pt x="786938" y="88670"/>
                  <a:pt x="759612" y="96700"/>
                  <a:pt x="731520" y="99753"/>
                </a:cubicBezTo>
                <a:cubicBezTo>
                  <a:pt x="504563" y="124422"/>
                  <a:pt x="274137" y="123538"/>
                  <a:pt x="49876" y="166255"/>
                </a:cubicBezTo>
                <a:cubicBezTo>
                  <a:pt x="27430" y="170530"/>
                  <a:pt x="38208" y="210452"/>
                  <a:pt x="33251" y="232757"/>
                </a:cubicBezTo>
                <a:cubicBezTo>
                  <a:pt x="-8951" y="422671"/>
                  <a:pt x="40538" y="220238"/>
                  <a:pt x="0" y="382386"/>
                </a:cubicBezTo>
                <a:cubicBezTo>
                  <a:pt x="5542" y="498764"/>
                  <a:pt x="2175" y="615910"/>
                  <a:pt x="16626" y="731520"/>
                </a:cubicBezTo>
                <a:cubicBezTo>
                  <a:pt x="19104" y="751347"/>
                  <a:pt x="34526" y="768605"/>
                  <a:pt x="49876" y="781397"/>
                </a:cubicBezTo>
                <a:cubicBezTo>
                  <a:pt x="101770" y="824643"/>
                  <a:pt x="114279" y="805285"/>
                  <a:pt x="166255" y="831273"/>
                </a:cubicBezTo>
                <a:cubicBezTo>
                  <a:pt x="206361" y="851326"/>
                  <a:pt x="259692" y="888022"/>
                  <a:pt x="299258" y="914400"/>
                </a:cubicBezTo>
                <a:cubicBezTo>
                  <a:pt x="659476" y="908858"/>
                  <a:pt x="1020002" y="913653"/>
                  <a:pt x="1379913" y="897775"/>
                </a:cubicBezTo>
                <a:cubicBezTo>
                  <a:pt x="1399875" y="896894"/>
                  <a:pt x="1410112" y="867996"/>
                  <a:pt x="1429789" y="864524"/>
                </a:cubicBezTo>
                <a:cubicBezTo>
                  <a:pt x="1506389" y="851007"/>
                  <a:pt x="1584960" y="853441"/>
                  <a:pt x="1662546" y="847899"/>
                </a:cubicBezTo>
                <a:cubicBezTo>
                  <a:pt x="1673170" y="843649"/>
                  <a:pt x="1769491" y="803234"/>
                  <a:pt x="1795549" y="798022"/>
                </a:cubicBezTo>
                <a:cubicBezTo>
                  <a:pt x="1833975" y="790337"/>
                  <a:pt x="1873134" y="786939"/>
                  <a:pt x="1911927" y="781397"/>
                </a:cubicBezTo>
                <a:cubicBezTo>
                  <a:pt x="1928553" y="775855"/>
                  <a:pt x="1944517" y="767652"/>
                  <a:pt x="1961804" y="764771"/>
                </a:cubicBezTo>
                <a:cubicBezTo>
                  <a:pt x="2011304" y="756521"/>
                  <a:pt x="2067248" y="771938"/>
                  <a:pt x="2111433" y="748146"/>
                </a:cubicBezTo>
                <a:cubicBezTo>
                  <a:pt x="2146619" y="729200"/>
                  <a:pt x="2155768" y="681644"/>
                  <a:pt x="2177935" y="648393"/>
                </a:cubicBezTo>
                <a:cubicBezTo>
                  <a:pt x="2211332" y="598298"/>
                  <a:pt x="2219121" y="591083"/>
                  <a:pt x="2244436" y="532015"/>
                </a:cubicBezTo>
                <a:cubicBezTo>
                  <a:pt x="2251339" y="515907"/>
                  <a:pt x="2255520" y="498764"/>
                  <a:pt x="2261062" y="482139"/>
                </a:cubicBezTo>
                <a:cubicBezTo>
                  <a:pt x="2255520" y="404553"/>
                  <a:pt x="2257953" y="325982"/>
                  <a:pt x="2244436" y="249382"/>
                </a:cubicBezTo>
                <a:cubicBezTo>
                  <a:pt x="2240964" y="229705"/>
                  <a:pt x="2223978" y="214856"/>
                  <a:pt x="2211186" y="199506"/>
                </a:cubicBezTo>
                <a:cubicBezTo>
                  <a:pt x="2149174" y="125092"/>
                  <a:pt x="2176658" y="167536"/>
                  <a:pt x="2094807" y="116379"/>
                </a:cubicBezTo>
                <a:cubicBezTo>
                  <a:pt x="2071310" y="101693"/>
                  <a:pt x="2053883" y="77159"/>
                  <a:pt x="2028306" y="66502"/>
                </a:cubicBezTo>
                <a:cubicBezTo>
                  <a:pt x="1986122" y="48925"/>
                  <a:pt x="1939637" y="44335"/>
                  <a:pt x="1895302" y="33251"/>
                </a:cubicBezTo>
                <a:cubicBezTo>
                  <a:pt x="1790788" y="7123"/>
                  <a:pt x="1851411" y="19856"/>
                  <a:pt x="1712422" y="0"/>
                </a:cubicBezTo>
                <a:cubicBezTo>
                  <a:pt x="1568335" y="5542"/>
                  <a:pt x="1424012" y="6705"/>
                  <a:pt x="1280160" y="16626"/>
                </a:cubicBezTo>
                <a:cubicBezTo>
                  <a:pt x="1262677" y="17832"/>
                  <a:pt x="1247730" y="31590"/>
                  <a:pt x="1230284" y="33251"/>
                </a:cubicBezTo>
                <a:cubicBezTo>
                  <a:pt x="1130828" y="42723"/>
                  <a:pt x="1030779" y="44335"/>
                  <a:pt x="931026" y="49877"/>
                </a:cubicBezTo>
                <a:lnTo>
                  <a:pt x="864524" y="66502"/>
                </a:lnTo>
              </a:path>
            </a:pathLst>
          </a:custGeom>
          <a:noFill/>
          <a:ln w="57150">
            <a:solidFill>
              <a:srgbClr val="0337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p:bldP spid="10" grpId="0" animBg="1"/>
      <p:bldP spid="11" grpId="0" animBg="1"/>
      <p:bldP spid="14" grpId="0"/>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6481" y="273961"/>
            <a:ext cx="8228160" cy="5856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9pPr>
          </a:lstStyle>
          <a:p>
            <a:pPr>
              <a:lnSpc>
                <a:spcPct val="98000"/>
              </a:lnSpc>
            </a:pPr>
            <a:r>
              <a:rPr lang="en-US" altLang="en-US" sz="2903">
                <a:latin typeface="DejaVu Serif" charset="0"/>
              </a:rPr>
              <a:t>Computer science is no more about computers than astronomy is about telescopes, biology is about microscopes or chemistry is about beakers and test tubes. Science is not about tools, it is about</a:t>
            </a:r>
            <a:br>
              <a:rPr lang="en-US" altLang="en-US" sz="2903">
                <a:latin typeface="DejaVu Serif" charset="0"/>
              </a:rPr>
            </a:br>
            <a:r>
              <a:rPr lang="en-US" altLang="en-US" sz="2903">
                <a:latin typeface="DejaVu Serif" charset="0"/>
              </a:rPr>
              <a:t>how we use them and what we find out when we do.</a:t>
            </a:r>
          </a:p>
          <a:p>
            <a:pPr>
              <a:lnSpc>
                <a:spcPct val="98000"/>
              </a:lnSpc>
            </a:pPr>
            <a:endParaRPr lang="en-US" altLang="en-US" sz="2903">
              <a:latin typeface="DejaVu Serif" charset="0"/>
            </a:endParaRPr>
          </a:p>
          <a:p>
            <a:pPr algn="r">
              <a:lnSpc>
                <a:spcPct val="98000"/>
              </a:lnSpc>
            </a:pPr>
            <a:r>
              <a:rPr lang="en-US" altLang="en-US" sz="1814">
                <a:latin typeface="DejaVu Serif" charset="0"/>
              </a:rPr>
              <a:t>- Michael Fellows and Ian Parberry                       </a:t>
            </a:r>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Computer Science</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4260845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xfrm>
            <a:off x="456481" y="1604521"/>
            <a:ext cx="8228160" cy="4525920"/>
          </a:xfrm>
          <a:ln/>
        </p:spPr>
        <p:txBody>
          <a:bodyPr vert="horz" lIns="91440" tIns="7314" rIns="91440" bIns="45720" rtlCol="0">
            <a:normAutofit/>
          </a:bodyPr>
          <a:lstStyle/>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b="1" i="1">
                <a:solidFill>
                  <a:srgbClr val="0000FF"/>
                </a:solidFill>
                <a:latin typeface="DejaVu Serif" charset="0"/>
              </a:rPr>
              <a:t>Learn how to harness computing power to solve problems</a:t>
            </a:r>
            <a:r>
              <a:rPr lang="en-US" altLang="en-US" i="1">
                <a:solidFill>
                  <a:srgbClr val="0000FF"/>
                </a:solidFill>
                <a:latin typeface="DejaVu Serif" charset="0"/>
              </a:rPr>
              <a:t>.</a:t>
            </a:r>
          </a:p>
          <a:p>
            <a:pPr marL="391686"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a:latin typeface="DejaVu Serif" charset="0"/>
              </a:rPr>
              <a:t>To that end:</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a:latin typeface="DejaVu Serif" charset="0"/>
              </a:rPr>
              <a:t>Explore fundamental techniques in computer programming.</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a:latin typeface="DejaVu Serif" charset="0"/>
              </a:rPr>
              <a:t>Develop good software engineering techniques.</a:t>
            </a:r>
          </a:p>
          <a:p>
            <a:pPr marL="783372" lvl="1" indent="-293764">
              <a:lnSpc>
                <a:spcPct val="98000"/>
              </a:lnSpc>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altLang="en-US">
                <a:latin typeface="DejaVu Serif" charset="0"/>
              </a:rPr>
              <a:t>Gain familiarity with the Java programming language.</a:t>
            </a:r>
          </a:p>
        </p:txBody>
      </p:sp>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Learning Goals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7899591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096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096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4096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1548402" y="770777"/>
            <a:ext cx="5549341" cy="5549341"/>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Art of Computer </a:t>
            </a:r>
            <a:r>
              <a:rPr lang="en-US" sz="4000" b="1" i="1" dirty="0" smtClean="0">
                <a:solidFill>
                  <a:schemeClr val="tx1"/>
                </a:solidFill>
                <a:latin typeface="Century Gothic"/>
                <a:cs typeface="Century Gothic"/>
              </a:rPr>
              <a:t>Science</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265670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There are a lot of cool programs you may one day write</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5032800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76" y="967779"/>
            <a:ext cx="11045935" cy="46017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Computer Graphics</a:t>
            </a:r>
            <a:endParaRPr lang="en-US" sz="4000" b="1" i="1" dirty="0">
              <a:solidFill>
                <a:schemeClr val="tx1"/>
              </a:solidFill>
              <a:latin typeface="Century Gothic"/>
              <a:cs typeface="Century Gothic"/>
            </a:endParaRPr>
          </a:p>
        </p:txBody>
      </p:sp>
      <p:sp>
        <p:nvSpPr>
          <p:cNvPr id="2" name="TextBox 1"/>
          <p:cNvSpPr txBox="1"/>
          <p:nvPr/>
        </p:nvSpPr>
        <p:spPr>
          <a:xfrm>
            <a:off x="1612670" y="5918662"/>
            <a:ext cx="5955861" cy="369332"/>
          </a:xfrm>
          <a:prstGeom prst="rect">
            <a:avLst/>
          </a:prstGeom>
          <a:noFill/>
        </p:spPr>
        <p:txBody>
          <a:bodyPr wrap="none" rtlCol="0">
            <a:spAutoFit/>
          </a:bodyPr>
          <a:lstStyle/>
          <a:p>
            <a:r>
              <a:rPr lang="en-US" dirty="0" smtClean="0"/>
              <a:t>Pat </a:t>
            </a:r>
            <a:r>
              <a:rPr lang="en-US" dirty="0" err="1" smtClean="0"/>
              <a:t>Hanrahan</a:t>
            </a:r>
            <a:r>
              <a:rPr lang="en-US" dirty="0" smtClean="0"/>
              <a:t>, one of the founders of Pixar is a professor here</a:t>
            </a:r>
            <a:endParaRPr lang="en-US" dirty="0"/>
          </a:p>
        </p:txBody>
      </p:sp>
    </p:spTree>
    <p:extLst>
      <p:ext uri="{BB962C8B-B14F-4D97-AF65-F5344CB8AC3E}">
        <p14:creationId xmlns:p14="http://schemas.microsoft.com/office/powerpoint/2010/main" val="86739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31768" y="0"/>
            <a:ext cx="10996647" cy="7303744"/>
          </a:xfrm>
          <a:prstGeom prst="rect">
            <a:avLst/>
          </a:prstGeom>
        </p:spPr>
      </p:pic>
      <p:pic>
        <p:nvPicPr>
          <p:cNvPr id="6" name="Picture 5"/>
          <p:cNvPicPr>
            <a:picLocks noChangeAspect="1"/>
          </p:cNvPicPr>
          <p:nvPr/>
        </p:nvPicPr>
        <p:blipFill>
          <a:blip r:embed="rId4"/>
          <a:stretch>
            <a:fillRect/>
          </a:stretch>
        </p:blipFill>
        <p:spPr>
          <a:xfrm>
            <a:off x="4342662" y="1446415"/>
            <a:ext cx="4801338" cy="4801338"/>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Consumer Applications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2983482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2800" y="829801"/>
            <a:ext cx="4423680" cy="5015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080" y="622441"/>
            <a:ext cx="3939840" cy="524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4819" name="Text Box 3"/>
          <p:cNvSpPr txBox="1">
            <a:spLocks noChangeArrowheads="1"/>
          </p:cNvSpPr>
          <p:nvPr/>
        </p:nvSpPr>
        <p:spPr bwMode="auto">
          <a:xfrm>
            <a:off x="5598721" y="6595561"/>
            <a:ext cx="3545280" cy="26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8" tIns="52019" rIns="81638" bIns="40819"/>
          <a:lstStyle>
            <a:lvl1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Droid Sans Fallback" charset="0"/>
                <a:cs typeface="Droid Sans Fallback" charset="0"/>
              </a:defRPr>
            </a:lvl9pPr>
          </a:lstStyle>
          <a:p>
            <a:pPr algn="r"/>
            <a:r>
              <a:rPr lang="en-US" altLang="en-US" sz="1270"/>
              <a:t>(c) 2012 Intuitive Surgical, Inc.</a:t>
            </a: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Autonomous Surgery</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8134843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5081"/>
            <a:ext cx="9123840" cy="60796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Self Driving Car</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6962650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800" y="829800"/>
            <a:ext cx="4861440" cy="518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6866" name="Text Box 2"/>
          <p:cNvSpPr txBox="1">
            <a:spLocks noChangeArrowheads="1"/>
          </p:cNvSpPr>
          <p:nvPr/>
        </p:nvSpPr>
        <p:spPr bwMode="auto">
          <a:xfrm>
            <a:off x="1036801" y="6543721"/>
            <a:ext cx="8107200" cy="313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8" tIns="55220" rIns="81638" bIns="40819"/>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5pPr>
            <a:lvl6pPr marL="25146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6pPr>
            <a:lvl7pPr marL="29718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7pPr>
            <a:lvl8pPr marL="34290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8pPr>
            <a:lvl9pPr marL="3886200" indent="-228600" defTabSz="4572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Droid Sans Fallback" charset="0"/>
                <a:cs typeface="Droid Sans Fallback" charset="0"/>
              </a:defRPr>
            </a:lvl9pPr>
          </a:lstStyle>
          <a:p>
            <a:pPr algn="r"/>
            <a:r>
              <a:rPr lang="en-US" altLang="en-US" sz="1633" dirty="0">
                <a:hlinkClick r:id="rId4"/>
              </a:rPr>
              <a:t>http://www.nasa.gov/centers/ames/images/content/144975main_ACD06-0043-007.jpg</a:t>
            </a:r>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smtClean="0">
                <a:solidFill>
                  <a:schemeClr val="tx1"/>
                </a:solidFill>
                <a:latin typeface="Century Gothic"/>
                <a:cs typeface="Century Gothic"/>
              </a:rPr>
              <a:t>Genetic Algorithms</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5201498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If only we could program self driving cars…</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841091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7920" y="1122020"/>
            <a:ext cx="6079912" cy="4559934"/>
          </a:xfrm>
          <a:prstGeom prst="rect">
            <a:avLst/>
          </a:prstGeom>
        </p:spPr>
      </p:pic>
      <p:sp>
        <p:nvSpPr>
          <p:cNvPr id="6" name="TextBox 5"/>
          <p:cNvSpPr txBox="1"/>
          <p:nvPr/>
        </p:nvSpPr>
        <p:spPr>
          <a:xfrm>
            <a:off x="2096506" y="5766665"/>
            <a:ext cx="4868705" cy="3270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sz="1875" dirty="0" smtClean="0">
                <a:solidFill>
                  <a:srgbClr val="000000"/>
                </a:solidFill>
                <a:sym typeface="Helvetica Neue Light"/>
              </a:rPr>
              <a:t>10 years ago to this day, I was sitting in your seats</a:t>
            </a:r>
            <a:endParaRPr lang="en-US" sz="1875" dirty="0">
              <a:solidFill>
                <a:srgbClr val="000000"/>
              </a:solidFill>
              <a:sym typeface="Helvetica Neue Light"/>
            </a:endParaRPr>
          </a:p>
        </p:txBody>
      </p:sp>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smtClean="0">
                <a:solidFill>
                  <a:schemeClr val="tx1"/>
                </a:solidFill>
                <a:latin typeface="Century Gothic"/>
                <a:cs typeface="Century Gothic"/>
              </a:rPr>
              <a:t>Chris Piech</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519641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85503"/>
            <a:ext cx="9144000" cy="3686994"/>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Graphical Games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827502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Data Visualization</a:t>
            </a:r>
            <a:endParaRPr lang="en-US" sz="4000" b="1" dirty="0">
              <a:solidFill>
                <a:schemeClr val="tx1"/>
              </a:solidFill>
              <a:latin typeface="Century Gothic"/>
              <a:cs typeface="Century Gothic"/>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19" y="733838"/>
            <a:ext cx="7502467" cy="5854460"/>
          </a:xfrm>
          <a:prstGeom prst="rect">
            <a:avLst/>
          </a:prstGeom>
        </p:spPr>
      </p:pic>
    </p:spTree>
    <p:extLst>
      <p:ext uri="{BB962C8B-B14F-4D97-AF65-F5344CB8AC3E}">
        <p14:creationId xmlns:p14="http://schemas.microsoft.com/office/powerpoint/2010/main" val="5471777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12" y="781396"/>
            <a:ext cx="8382727" cy="5293793"/>
          </a:xfrm>
          <a:prstGeom prst="rect">
            <a:avLst/>
          </a:prstGeom>
        </p:spPr>
      </p:pic>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Mini Facebook</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3059623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0" y="965200"/>
            <a:ext cx="9011352" cy="5639362"/>
          </a:xfrm>
          <a:prstGeom prst="rect">
            <a:avLst/>
          </a:prstGeom>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Strive for Everyone to Succeed</a:t>
            </a:r>
            <a:endParaRPr lang="en-US" sz="4000" b="1" i="1" dirty="0">
              <a:solidFill>
                <a:schemeClr val="tx1"/>
              </a:solidFill>
              <a:latin typeface="Century Gothic"/>
              <a:cs typeface="Century Gothic"/>
            </a:endParaRPr>
          </a:p>
        </p:txBody>
      </p:sp>
    </p:spTree>
    <p:extLst>
      <p:ext uri="{BB962C8B-B14F-4D97-AF65-F5344CB8AC3E}">
        <p14:creationId xmlns:p14="http://schemas.microsoft.com/office/powerpoint/2010/main" val="13041129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152400" y="6477060"/>
            <a:ext cx="3733800" cy="365125"/>
          </a:xfrm>
        </p:spPr>
        <p:txBody>
          <a:bodyPr/>
          <a:lstStyle/>
          <a:p>
            <a:fld id="{B11D738E-8962-435F-8C43-147B8DD7E819}" type="datetime1">
              <a:rPr lang="en-US" smtClean="0"/>
              <a:t>1/9/17</a:t>
            </a:fld>
            <a:endParaRPr lang="en-US"/>
          </a:p>
        </p:txBody>
      </p:sp>
      <p:sp>
        <p:nvSpPr>
          <p:cNvPr id="5" name="Footer Placeholder 4"/>
          <p:cNvSpPr>
            <a:spLocks noGrp="1"/>
          </p:cNvSpPr>
          <p:nvPr>
            <p:ph type="ftr" sz="quarter" idx="11"/>
          </p:nvPr>
        </p:nvSpPr>
        <p:spPr/>
        <p:txBody>
          <a:bodyPr/>
          <a:lstStyle/>
          <a:p>
            <a:r>
              <a:rPr lang="en-US" smtClean="0"/>
              <a:t>Footer Text</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34</a:t>
            </a:fld>
            <a:endParaRPr lang="en-US"/>
          </a:p>
        </p:txBody>
      </p:sp>
      <p:pic>
        <p:nvPicPr>
          <p:cNvPr id="28678" name="Picture 6" descr="http://users.ox.ac.uk/~pemb2247/images/Cliff%20diving%201,%20Dubrovnik.JPG"/>
          <p:cNvPicPr>
            <a:picLocks noChangeAspect="1" noChangeArrowheads="1"/>
          </p:cNvPicPr>
          <p:nvPr/>
        </p:nvPicPr>
        <p:blipFill rotWithShape="1">
          <a:blip r:embed="rId2">
            <a:extLst>
              <a:ext uri="{28A0092B-C50C-407E-A947-70E740481C1C}">
                <a14:useLocalDpi xmlns:a14="http://schemas.microsoft.com/office/drawing/2010/main" val="0"/>
              </a:ext>
            </a:extLst>
          </a:blip>
          <a:srcRect l="348" t="11294" r="1241" b="32456"/>
          <a:stretch/>
        </p:blipFill>
        <p:spPr bwMode="auto">
          <a:xfrm>
            <a:off x="-4617" y="-114301"/>
            <a:ext cx="9301017" cy="708844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Lets Get Started</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766473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245791" y="3061768"/>
            <a:ext cx="2711143" cy="940247"/>
          </a:xfrm>
          <a:prstGeom prst="wedgeRoundRectCallout">
            <a:avLst>
              <a:gd name="adj1" fmla="val -63050"/>
              <a:gd name="adj2" fmla="val -43014"/>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smtClean="0"/>
              <a:t>Good morning</a:t>
            </a:r>
            <a:endParaRPr lang="en-US" sz="2800" dirty="0"/>
          </a:p>
        </p:txBody>
      </p:sp>
      <p:pic>
        <p:nvPicPr>
          <p:cNvPr id="55" name="Picture 22" descr="Pattis"/>
          <p:cNvPicPr>
            <a:picLocks noChangeAspect="1" noChangeArrowheads="1"/>
          </p:cNvPicPr>
          <p:nvPr/>
        </p:nvPicPr>
        <p:blipFill>
          <a:blip r:embed="rId4">
            <a:extLst>
              <a:ext uri="{28A0092B-C50C-407E-A947-70E740481C1C}">
                <a14:useLocalDpi xmlns:a14="http://schemas.microsoft.com/office/drawing/2010/main" val="0"/>
              </a:ext>
            </a:extLst>
          </a:blip>
          <a:srcRect l="4417" t="1503" r="4417" b="1503"/>
          <a:stretch>
            <a:fillRect/>
          </a:stretch>
        </p:blipFill>
        <p:spPr bwMode="auto">
          <a:xfrm>
            <a:off x="6558454" y="1032483"/>
            <a:ext cx="2066433" cy="215325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9"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Meet </a:t>
            </a:r>
            <a:r>
              <a:rPr lang="en-US" sz="4000" b="1" dirty="0" err="1" smtClean="0">
                <a:solidFill>
                  <a:schemeClr val="tx1"/>
                </a:solidFill>
                <a:latin typeface="Century Gothic"/>
                <a:cs typeface="Century Gothic"/>
              </a:rPr>
              <a:t>Karel</a:t>
            </a:r>
            <a:r>
              <a:rPr lang="en-US" sz="4000" b="1" dirty="0">
                <a:solidFill>
                  <a:schemeClr val="tx1"/>
                </a:solidFill>
                <a:latin typeface="Century Gothic"/>
                <a:cs typeface="Century Gothic"/>
              </a:rPr>
              <a:t> </a:t>
            </a:r>
            <a:r>
              <a:rPr lang="en-US" sz="4000" b="1" dirty="0" smtClean="0">
                <a:solidFill>
                  <a:schemeClr val="tx1"/>
                </a:solidFill>
                <a:latin typeface="Century Gothic"/>
                <a:cs typeface="Century Gothic"/>
              </a:rPr>
              <a:t>the Robot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88478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766169" y="2346404"/>
            <a:ext cx="2387600" cy="2400300"/>
          </a:xfrm>
          <a:prstGeom prst="rect">
            <a:avLst/>
          </a:prstGeom>
        </p:spPr>
      </p:pic>
      <p:sp>
        <p:nvSpPr>
          <p:cNvPr id="3" name="Rounded Rectangular Callout 2"/>
          <p:cNvSpPr/>
          <p:nvPr/>
        </p:nvSpPr>
        <p:spPr>
          <a:xfrm>
            <a:off x="4445297" y="2694707"/>
            <a:ext cx="2711143" cy="1580257"/>
          </a:xfrm>
          <a:prstGeom prst="wedgeRoundRectCallout">
            <a:avLst>
              <a:gd name="adj1" fmla="val -64451"/>
              <a:gd name="adj2" fmla="val 2683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t>s</a:t>
            </a:r>
            <a:endParaRPr lang="en-US" sz="2800" dirty="0"/>
          </a:p>
        </p:txBody>
      </p:sp>
      <p:pic>
        <p:nvPicPr>
          <p:cNvPr id="9" name="Picture 8"/>
          <p:cNvPicPr>
            <a:picLocks noChangeAspect="1"/>
          </p:cNvPicPr>
          <p:nvPr/>
        </p:nvPicPr>
        <p:blipFill>
          <a:blip r:embed="rId4"/>
          <a:stretch>
            <a:fillRect/>
          </a:stretch>
        </p:blipFill>
        <p:spPr>
          <a:xfrm>
            <a:off x="4827339" y="2782289"/>
            <a:ext cx="1895273" cy="1421455"/>
          </a:xfrm>
          <a:prstGeom prst="rect">
            <a:avLst/>
          </a:prstGeom>
        </p:spPr>
      </p:pic>
      <p:sp>
        <p:nvSpPr>
          <p:cNvPr id="4" name="Title 3"/>
          <p:cNvSpPr>
            <a:spLocks noGrp="1"/>
          </p:cNvSpPr>
          <p:nvPr>
            <p:ph type="title"/>
          </p:nvPr>
        </p:nvSpPr>
        <p:spPr/>
        <p:txBody>
          <a:bodyPr/>
          <a:lstStyle/>
          <a:p>
            <a:endParaRPr lang="en-US"/>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entury Gothic"/>
                <a:cs typeface="Century Gothic"/>
              </a:rPr>
              <a:t>Karel</a:t>
            </a:r>
            <a:r>
              <a:rPr lang="en-US" sz="4000" b="1" dirty="0" smtClean="0">
                <a:solidFill>
                  <a:schemeClr val="tx1"/>
                </a:solidFill>
                <a:latin typeface="Century Gothic"/>
                <a:cs typeface="Century Gothic"/>
              </a:rPr>
              <a:t> Speaks Java</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0719865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5"/>
          <p:cNvSpPr>
            <a:spLocks noChangeArrowheads="1"/>
          </p:cNvSpPr>
          <p:nvPr/>
        </p:nvSpPr>
        <p:spPr bwMode="auto">
          <a:xfrm>
            <a:off x="955080" y="2140812"/>
            <a:ext cx="489743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Text Box 6"/>
          <p:cNvSpPr txBox="1">
            <a:spLocks noChangeArrowheads="1"/>
          </p:cNvSpPr>
          <p:nvPr/>
        </p:nvSpPr>
        <p:spPr bwMode="auto">
          <a:xfrm>
            <a:off x="12598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68" name="Line 7"/>
          <p:cNvSpPr>
            <a:spLocks noChangeShapeType="1"/>
          </p:cNvSpPr>
          <p:nvPr/>
        </p:nvSpPr>
        <p:spPr bwMode="auto">
          <a:xfrm>
            <a:off x="942380"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Line 8"/>
          <p:cNvSpPr>
            <a:spLocks noChangeShapeType="1"/>
          </p:cNvSpPr>
          <p:nvPr/>
        </p:nvSpPr>
        <p:spPr bwMode="auto">
          <a:xfrm rot="16200000">
            <a:off x="1437680"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 name="Line 13"/>
          <p:cNvSpPr>
            <a:spLocks noChangeShapeType="1"/>
          </p:cNvSpPr>
          <p:nvPr/>
        </p:nvSpPr>
        <p:spPr bwMode="auto">
          <a:xfrm>
            <a:off x="1921867" y="40981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Line 14"/>
          <p:cNvSpPr>
            <a:spLocks noChangeShapeType="1"/>
          </p:cNvSpPr>
          <p:nvPr/>
        </p:nvSpPr>
        <p:spPr bwMode="auto">
          <a:xfrm rot="16200000">
            <a:off x="2417167"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Line 15"/>
          <p:cNvSpPr>
            <a:spLocks noChangeShapeType="1"/>
          </p:cNvSpPr>
          <p:nvPr/>
        </p:nvSpPr>
        <p:spPr bwMode="auto">
          <a:xfrm>
            <a:off x="2901355"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Line 16"/>
          <p:cNvSpPr>
            <a:spLocks noChangeShapeType="1"/>
          </p:cNvSpPr>
          <p:nvPr/>
        </p:nvSpPr>
        <p:spPr bwMode="auto">
          <a:xfrm rot="16200000">
            <a:off x="3396655"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Line 17"/>
          <p:cNvSpPr>
            <a:spLocks noChangeShapeType="1"/>
          </p:cNvSpPr>
          <p:nvPr/>
        </p:nvSpPr>
        <p:spPr bwMode="auto">
          <a:xfrm>
            <a:off x="3880842" y="40981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Line 18"/>
          <p:cNvSpPr>
            <a:spLocks noChangeShapeType="1"/>
          </p:cNvSpPr>
          <p:nvPr/>
        </p:nvSpPr>
        <p:spPr bwMode="auto">
          <a:xfrm rot="16200000">
            <a:off x="4376142" y="45807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Line 19"/>
          <p:cNvSpPr>
            <a:spLocks noChangeShapeType="1"/>
          </p:cNvSpPr>
          <p:nvPr/>
        </p:nvSpPr>
        <p:spPr bwMode="auto">
          <a:xfrm>
            <a:off x="4860330" y="40981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Text Box 23"/>
          <p:cNvSpPr txBox="1">
            <a:spLocks noChangeArrowheads="1"/>
          </p:cNvSpPr>
          <p:nvPr/>
        </p:nvSpPr>
        <p:spPr bwMode="auto">
          <a:xfrm>
            <a:off x="22377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8" name="Text Box 24"/>
          <p:cNvSpPr txBox="1">
            <a:spLocks noChangeArrowheads="1"/>
          </p:cNvSpPr>
          <p:nvPr/>
        </p:nvSpPr>
        <p:spPr bwMode="auto">
          <a:xfrm>
            <a:off x="32156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79" name="Text Box 25"/>
          <p:cNvSpPr txBox="1">
            <a:spLocks noChangeArrowheads="1"/>
          </p:cNvSpPr>
          <p:nvPr/>
        </p:nvSpPr>
        <p:spPr bwMode="auto">
          <a:xfrm>
            <a:off x="41935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0" name="Text Box 26"/>
          <p:cNvSpPr txBox="1">
            <a:spLocks noChangeArrowheads="1"/>
          </p:cNvSpPr>
          <p:nvPr/>
        </p:nvSpPr>
        <p:spPr bwMode="auto">
          <a:xfrm>
            <a:off x="5171480" y="44093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1" name="Text Box 27"/>
          <p:cNvSpPr txBox="1">
            <a:spLocks noChangeArrowheads="1"/>
          </p:cNvSpPr>
          <p:nvPr/>
        </p:nvSpPr>
        <p:spPr bwMode="auto">
          <a:xfrm>
            <a:off x="12598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82" name="Line 28"/>
          <p:cNvSpPr>
            <a:spLocks noChangeShapeType="1"/>
          </p:cNvSpPr>
          <p:nvPr/>
        </p:nvSpPr>
        <p:spPr bwMode="auto">
          <a:xfrm>
            <a:off x="942380"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Line 29"/>
          <p:cNvSpPr>
            <a:spLocks noChangeShapeType="1"/>
          </p:cNvSpPr>
          <p:nvPr/>
        </p:nvSpPr>
        <p:spPr bwMode="auto">
          <a:xfrm rot="16200000">
            <a:off x="1437680"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 name="Line 30"/>
          <p:cNvSpPr>
            <a:spLocks noChangeShapeType="1"/>
          </p:cNvSpPr>
          <p:nvPr/>
        </p:nvSpPr>
        <p:spPr bwMode="auto">
          <a:xfrm>
            <a:off x="1921867" y="31202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5" name="Line 31"/>
          <p:cNvSpPr>
            <a:spLocks noChangeShapeType="1"/>
          </p:cNvSpPr>
          <p:nvPr/>
        </p:nvSpPr>
        <p:spPr bwMode="auto">
          <a:xfrm rot="16200000">
            <a:off x="2417167"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Line 32"/>
          <p:cNvSpPr>
            <a:spLocks noChangeShapeType="1"/>
          </p:cNvSpPr>
          <p:nvPr/>
        </p:nvSpPr>
        <p:spPr bwMode="auto">
          <a:xfrm>
            <a:off x="2901355"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Line 33"/>
          <p:cNvSpPr>
            <a:spLocks noChangeShapeType="1"/>
          </p:cNvSpPr>
          <p:nvPr/>
        </p:nvSpPr>
        <p:spPr bwMode="auto">
          <a:xfrm rot="16200000">
            <a:off x="3396655"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Line 34"/>
          <p:cNvSpPr>
            <a:spLocks noChangeShapeType="1"/>
          </p:cNvSpPr>
          <p:nvPr/>
        </p:nvSpPr>
        <p:spPr bwMode="auto">
          <a:xfrm>
            <a:off x="3880842" y="3120299"/>
            <a:ext cx="1001713"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Line 35"/>
          <p:cNvSpPr>
            <a:spLocks noChangeShapeType="1"/>
          </p:cNvSpPr>
          <p:nvPr/>
        </p:nvSpPr>
        <p:spPr bwMode="auto">
          <a:xfrm rot="16200000">
            <a:off x="4376142" y="36028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0" name="Line 36"/>
          <p:cNvSpPr>
            <a:spLocks noChangeShapeType="1"/>
          </p:cNvSpPr>
          <p:nvPr/>
        </p:nvSpPr>
        <p:spPr bwMode="auto">
          <a:xfrm>
            <a:off x="4860330" y="3120299"/>
            <a:ext cx="1001712"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1" name="Text Box 38"/>
          <p:cNvSpPr txBox="1">
            <a:spLocks noChangeArrowheads="1"/>
          </p:cNvSpPr>
          <p:nvPr/>
        </p:nvSpPr>
        <p:spPr bwMode="auto">
          <a:xfrm>
            <a:off x="22377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2" name="Text Box 39"/>
          <p:cNvSpPr txBox="1">
            <a:spLocks noChangeArrowheads="1"/>
          </p:cNvSpPr>
          <p:nvPr/>
        </p:nvSpPr>
        <p:spPr bwMode="auto">
          <a:xfrm>
            <a:off x="32156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3" name="Text Box 40"/>
          <p:cNvSpPr txBox="1">
            <a:spLocks noChangeArrowheads="1"/>
          </p:cNvSpPr>
          <p:nvPr/>
        </p:nvSpPr>
        <p:spPr bwMode="auto">
          <a:xfrm>
            <a:off x="41935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4" name="Text Box 41"/>
          <p:cNvSpPr txBox="1">
            <a:spLocks noChangeArrowheads="1"/>
          </p:cNvSpPr>
          <p:nvPr/>
        </p:nvSpPr>
        <p:spPr bwMode="auto">
          <a:xfrm>
            <a:off x="5171480" y="34314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5" name="Text Box 42"/>
          <p:cNvSpPr txBox="1">
            <a:spLocks noChangeArrowheads="1"/>
          </p:cNvSpPr>
          <p:nvPr/>
        </p:nvSpPr>
        <p:spPr bwMode="auto">
          <a:xfrm>
            <a:off x="12598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96" name="Line 44"/>
          <p:cNvSpPr>
            <a:spLocks noChangeShapeType="1"/>
          </p:cNvSpPr>
          <p:nvPr/>
        </p:nvSpPr>
        <p:spPr bwMode="auto">
          <a:xfrm rot="16200000">
            <a:off x="1437680"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 name="Line 46"/>
          <p:cNvSpPr>
            <a:spLocks noChangeShapeType="1"/>
          </p:cNvSpPr>
          <p:nvPr/>
        </p:nvSpPr>
        <p:spPr bwMode="auto">
          <a:xfrm rot="16200000">
            <a:off x="2417167"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8" name="Line 48"/>
          <p:cNvSpPr>
            <a:spLocks noChangeShapeType="1"/>
          </p:cNvSpPr>
          <p:nvPr/>
        </p:nvSpPr>
        <p:spPr bwMode="auto">
          <a:xfrm rot="16200000">
            <a:off x="3396655"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9" name="Line 50"/>
          <p:cNvSpPr>
            <a:spLocks noChangeShapeType="1"/>
          </p:cNvSpPr>
          <p:nvPr/>
        </p:nvSpPr>
        <p:spPr bwMode="auto">
          <a:xfrm rot="16200000">
            <a:off x="4376142" y="2624999"/>
            <a:ext cx="9906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0" name="Text Box 53"/>
          <p:cNvSpPr txBox="1">
            <a:spLocks noChangeArrowheads="1"/>
          </p:cNvSpPr>
          <p:nvPr/>
        </p:nvSpPr>
        <p:spPr bwMode="auto">
          <a:xfrm>
            <a:off x="22377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1" name="Text Box 54"/>
          <p:cNvSpPr txBox="1">
            <a:spLocks noChangeArrowheads="1"/>
          </p:cNvSpPr>
          <p:nvPr/>
        </p:nvSpPr>
        <p:spPr bwMode="auto">
          <a:xfrm>
            <a:off x="32156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2" name="Text Box 55"/>
          <p:cNvSpPr txBox="1">
            <a:spLocks noChangeArrowheads="1"/>
          </p:cNvSpPr>
          <p:nvPr/>
        </p:nvSpPr>
        <p:spPr bwMode="auto">
          <a:xfrm>
            <a:off x="41935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3" name="Text Box 56"/>
          <p:cNvSpPr txBox="1">
            <a:spLocks noChangeArrowheads="1"/>
          </p:cNvSpPr>
          <p:nvPr/>
        </p:nvSpPr>
        <p:spPr bwMode="auto">
          <a:xfrm>
            <a:off x="5171480" y="2453549"/>
            <a:ext cx="381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04" name="Text Box 72"/>
          <p:cNvSpPr txBox="1">
            <a:spLocks noChangeArrowheads="1"/>
          </p:cNvSpPr>
          <p:nvPr/>
        </p:nvSpPr>
        <p:spPr bwMode="auto">
          <a:xfrm>
            <a:off x="642342" y="4415699"/>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1</a:t>
            </a:r>
            <a:endParaRPr lang="en-US" sz="1400"/>
          </a:p>
        </p:txBody>
      </p:sp>
      <p:sp>
        <p:nvSpPr>
          <p:cNvPr id="105" name="Text Box 73"/>
          <p:cNvSpPr txBox="1">
            <a:spLocks noChangeArrowheads="1"/>
          </p:cNvSpPr>
          <p:nvPr/>
        </p:nvSpPr>
        <p:spPr bwMode="auto">
          <a:xfrm>
            <a:off x="642342" y="3437799"/>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106" name="Text Box 74"/>
          <p:cNvSpPr txBox="1">
            <a:spLocks noChangeArrowheads="1"/>
          </p:cNvSpPr>
          <p:nvPr/>
        </p:nvSpPr>
        <p:spPr bwMode="auto">
          <a:xfrm>
            <a:off x="642342" y="2447199"/>
            <a:ext cx="304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107" name="Text Box 75"/>
          <p:cNvSpPr txBox="1">
            <a:spLocks noChangeArrowheads="1"/>
          </p:cNvSpPr>
          <p:nvPr/>
        </p:nvSpPr>
        <p:spPr bwMode="auto">
          <a:xfrm>
            <a:off x="959842" y="5057049"/>
            <a:ext cx="9763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108" name="Text Box 76"/>
          <p:cNvSpPr txBox="1">
            <a:spLocks noChangeArrowheads="1"/>
          </p:cNvSpPr>
          <p:nvPr/>
        </p:nvSpPr>
        <p:spPr bwMode="auto">
          <a:xfrm>
            <a:off x="1926630" y="5063399"/>
            <a:ext cx="9763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109" name="Text Box 77"/>
          <p:cNvSpPr txBox="1">
            <a:spLocks noChangeArrowheads="1"/>
          </p:cNvSpPr>
          <p:nvPr/>
        </p:nvSpPr>
        <p:spPr bwMode="auto">
          <a:xfrm>
            <a:off x="2906117" y="5069749"/>
            <a:ext cx="9763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110" name="Text Box 78"/>
          <p:cNvSpPr txBox="1">
            <a:spLocks noChangeArrowheads="1"/>
          </p:cNvSpPr>
          <p:nvPr/>
        </p:nvSpPr>
        <p:spPr bwMode="auto">
          <a:xfrm>
            <a:off x="3885605" y="5076099"/>
            <a:ext cx="9763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sp>
        <p:nvSpPr>
          <p:cNvPr id="111" name="Text Box 79"/>
          <p:cNvSpPr txBox="1">
            <a:spLocks noChangeArrowheads="1"/>
          </p:cNvSpPr>
          <p:nvPr/>
        </p:nvSpPr>
        <p:spPr bwMode="auto">
          <a:xfrm>
            <a:off x="4865092" y="5082449"/>
            <a:ext cx="9763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5</a:t>
            </a:r>
            <a:endParaRPr lang="en-US" sz="1400"/>
          </a:p>
        </p:txBody>
      </p:sp>
      <p:pic>
        <p:nvPicPr>
          <p:cNvPr id="112" name="Picture 111"/>
          <p:cNvPicPr>
            <a:picLocks noChangeAspect="1"/>
          </p:cNvPicPr>
          <p:nvPr/>
        </p:nvPicPr>
        <p:blipFill>
          <a:blip r:embed="rId3"/>
          <a:stretch>
            <a:fillRect/>
          </a:stretch>
        </p:blipFill>
        <p:spPr>
          <a:xfrm>
            <a:off x="1049157" y="4182270"/>
            <a:ext cx="837100" cy="841553"/>
          </a:xfrm>
          <a:prstGeom prst="rect">
            <a:avLst/>
          </a:prstGeom>
        </p:spPr>
      </p:pic>
      <p:pic>
        <p:nvPicPr>
          <p:cNvPr id="6" name="Picture 5"/>
          <p:cNvPicPr>
            <a:picLocks noChangeAspect="1"/>
          </p:cNvPicPr>
          <p:nvPr/>
        </p:nvPicPr>
        <p:blipFill rotWithShape="1">
          <a:blip r:embed="rId4"/>
          <a:srcRect l="10907" t="8749" r="10077" b="9313"/>
          <a:stretch/>
        </p:blipFill>
        <p:spPr>
          <a:xfrm>
            <a:off x="6789379" y="2743281"/>
            <a:ext cx="1709215" cy="1772419"/>
          </a:xfrm>
          <a:prstGeom prst="rect">
            <a:avLst/>
          </a:prstGeom>
        </p:spPr>
      </p:pic>
      <p:sp>
        <p:nvSpPr>
          <p:cNvPr id="7" name="TextBox 6"/>
          <p:cNvSpPr txBox="1"/>
          <p:nvPr/>
        </p:nvSpPr>
        <p:spPr>
          <a:xfrm>
            <a:off x="7169517" y="2257877"/>
            <a:ext cx="917739" cy="461665"/>
          </a:xfrm>
          <a:prstGeom prst="rect">
            <a:avLst/>
          </a:prstGeom>
          <a:solidFill>
            <a:schemeClr val="bg1"/>
          </a:solidFill>
        </p:spPr>
        <p:txBody>
          <a:bodyPr wrap="none" rtlCol="0">
            <a:spAutoFit/>
          </a:bodyPr>
          <a:lstStyle/>
          <a:p>
            <a:r>
              <a:rPr lang="en-US" sz="2400" dirty="0" smtClean="0"/>
              <a:t>North</a:t>
            </a:r>
            <a:endParaRPr lang="en-US" sz="2400" dirty="0"/>
          </a:p>
        </p:txBody>
      </p:sp>
      <p:sp>
        <p:nvSpPr>
          <p:cNvPr id="116" name="TextBox 115"/>
          <p:cNvSpPr txBox="1"/>
          <p:nvPr/>
        </p:nvSpPr>
        <p:spPr>
          <a:xfrm>
            <a:off x="7169517" y="4515700"/>
            <a:ext cx="914884" cy="461665"/>
          </a:xfrm>
          <a:prstGeom prst="rect">
            <a:avLst/>
          </a:prstGeom>
          <a:solidFill>
            <a:schemeClr val="bg1"/>
          </a:solidFill>
        </p:spPr>
        <p:txBody>
          <a:bodyPr wrap="none" rtlCol="0">
            <a:spAutoFit/>
          </a:bodyPr>
          <a:lstStyle/>
          <a:p>
            <a:r>
              <a:rPr lang="en-US" sz="2400" dirty="0" smtClean="0"/>
              <a:t>South</a:t>
            </a:r>
            <a:endParaRPr lang="en-US" sz="2400" dirty="0"/>
          </a:p>
        </p:txBody>
      </p:sp>
      <p:sp>
        <p:nvSpPr>
          <p:cNvPr id="117" name="TextBox 116"/>
          <p:cNvSpPr txBox="1"/>
          <p:nvPr/>
        </p:nvSpPr>
        <p:spPr>
          <a:xfrm>
            <a:off x="6086630" y="3361276"/>
            <a:ext cx="835084" cy="461665"/>
          </a:xfrm>
          <a:prstGeom prst="rect">
            <a:avLst/>
          </a:prstGeom>
          <a:noFill/>
        </p:spPr>
        <p:txBody>
          <a:bodyPr wrap="none" rtlCol="0">
            <a:spAutoFit/>
          </a:bodyPr>
          <a:lstStyle/>
          <a:p>
            <a:r>
              <a:rPr lang="en-US" sz="2400" dirty="0" smtClean="0"/>
              <a:t>West</a:t>
            </a:r>
            <a:endParaRPr lang="en-US" sz="2400" dirty="0"/>
          </a:p>
        </p:txBody>
      </p:sp>
      <p:sp>
        <p:nvSpPr>
          <p:cNvPr id="118" name="TextBox 117"/>
          <p:cNvSpPr txBox="1"/>
          <p:nvPr/>
        </p:nvSpPr>
        <p:spPr>
          <a:xfrm>
            <a:off x="8399256" y="3377818"/>
            <a:ext cx="705842" cy="461665"/>
          </a:xfrm>
          <a:prstGeom prst="rect">
            <a:avLst/>
          </a:prstGeom>
          <a:noFill/>
        </p:spPr>
        <p:txBody>
          <a:bodyPr wrap="none" rtlCol="0">
            <a:spAutoFit/>
          </a:bodyPr>
          <a:lstStyle/>
          <a:p>
            <a:r>
              <a:rPr lang="en-US" sz="2400" dirty="0" smtClean="0"/>
              <a:t>East</a:t>
            </a:r>
            <a:endParaRPr lang="en-US" sz="2400" dirty="0"/>
          </a:p>
        </p:txBody>
      </p:sp>
      <p:sp>
        <p:nvSpPr>
          <p:cNvPr id="2" name="Title 1"/>
          <p:cNvSpPr>
            <a:spLocks noGrp="1"/>
          </p:cNvSpPr>
          <p:nvPr>
            <p:ph type="title"/>
          </p:nvPr>
        </p:nvSpPr>
        <p:spPr/>
        <p:txBody>
          <a:bodyPr/>
          <a:lstStyle/>
          <a:p>
            <a:endParaRPr lang="en-US"/>
          </a:p>
        </p:txBody>
      </p:sp>
      <p:sp>
        <p:nvSpPr>
          <p:cNvPr id="5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entury Gothic"/>
                <a:cs typeface="Century Gothic"/>
              </a:rPr>
              <a:t>Karel’s</a:t>
            </a:r>
            <a:r>
              <a:rPr lang="en-US" sz="4000" b="1" dirty="0" smtClean="0">
                <a:solidFill>
                  <a:schemeClr val="tx1"/>
                </a:solidFill>
                <a:latin typeface="Century Gothic"/>
                <a:cs typeface="Century Gothic"/>
              </a:rPr>
              <a:t> World</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0160134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2606122" y="3993044"/>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Walls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1468080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Beepers</a:t>
            </a:r>
            <a:endParaRPr lang="en-US" sz="4000" b="1" dirty="0">
              <a:solidFill>
                <a:schemeClr val="tx1"/>
              </a:solidFill>
              <a:latin typeface="Century Gothic"/>
              <a:cs typeface="Century Gothic"/>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63" name="Group 36"/>
          <p:cNvGrpSpPr>
            <a:grpSpLocks/>
          </p:cNvGrpSpPr>
          <p:nvPr/>
        </p:nvGrpSpPr>
        <p:grpSpPr bwMode="auto">
          <a:xfrm>
            <a:off x="2606122" y="3993044"/>
            <a:ext cx="795338" cy="846138"/>
            <a:chOff x="216" y="2155"/>
            <a:chExt cx="501" cy="533"/>
          </a:xfrm>
        </p:grpSpPr>
        <p:sp>
          <p:nvSpPr>
            <p:cNvPr id="6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5"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66" name="Picture 39" descr="Bee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46808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Head TA: Nick </a:t>
            </a:r>
            <a:r>
              <a:rPr lang="en-US" sz="4000" b="1" dirty="0" err="1" smtClean="0">
                <a:solidFill>
                  <a:schemeClr val="tx1"/>
                </a:solidFill>
                <a:latin typeface="Century Gothic"/>
                <a:cs typeface="Century Gothic"/>
              </a:rPr>
              <a:t>Troccoli</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stretch>
            <a:fillRect/>
          </a:stretch>
        </p:blipFill>
        <p:spPr>
          <a:xfrm>
            <a:off x="1872212" y="1244601"/>
            <a:ext cx="4794596" cy="4794596"/>
          </a:xfrm>
          <a:prstGeom prst="rect">
            <a:avLst/>
          </a:prstGeom>
        </p:spPr>
      </p:pic>
    </p:spTree>
    <p:extLst>
      <p:ext uri="{BB962C8B-B14F-4D97-AF65-F5344CB8AC3E}">
        <p14:creationId xmlns:p14="http://schemas.microsoft.com/office/powerpoint/2010/main" val="370519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96239" y="2346404"/>
            <a:ext cx="2387600" cy="2400300"/>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Knows Four Commands</a:t>
            </a:r>
            <a:endParaRPr lang="en-US" sz="4000" b="1" dirty="0">
              <a:solidFill>
                <a:schemeClr val="tx1"/>
              </a:solidFill>
              <a:latin typeface="Century Gothic"/>
              <a:cs typeface="Century Gothic"/>
            </a:endParaRPr>
          </a:p>
        </p:txBody>
      </p:sp>
      <p:sp>
        <p:nvSpPr>
          <p:cNvPr id="2" name="TextBox 1"/>
          <p:cNvSpPr txBox="1"/>
          <p:nvPr/>
        </p:nvSpPr>
        <p:spPr>
          <a:xfrm>
            <a:off x="3608212" y="1672929"/>
            <a:ext cx="2339453" cy="707886"/>
          </a:xfrm>
          <a:prstGeom prst="rect">
            <a:avLst/>
          </a:prstGeom>
          <a:noFill/>
        </p:spPr>
        <p:txBody>
          <a:bodyPr wrap="none" rtlCol="0">
            <a:spAutoFit/>
          </a:bodyPr>
          <a:lstStyle/>
          <a:p>
            <a:r>
              <a:rPr lang="en-US" sz="4000" dirty="0">
                <a:latin typeface="Courier"/>
                <a:cs typeface="Courier"/>
              </a:rPr>
              <a:t>m</a:t>
            </a:r>
            <a:r>
              <a:rPr lang="en-US" sz="4000" dirty="0" smtClean="0">
                <a:latin typeface="Courier"/>
                <a:cs typeface="Courier"/>
              </a:rPr>
              <a:t>ove();</a:t>
            </a:r>
            <a:endParaRPr lang="en-US" sz="4000" dirty="0">
              <a:latin typeface="Courier"/>
              <a:cs typeface="Courier"/>
            </a:endParaRPr>
          </a:p>
        </p:txBody>
      </p:sp>
      <p:sp>
        <p:nvSpPr>
          <p:cNvPr id="11" name="TextBox 10"/>
          <p:cNvSpPr txBox="1"/>
          <p:nvPr/>
        </p:nvSpPr>
        <p:spPr>
          <a:xfrm>
            <a:off x="3579194" y="2550936"/>
            <a:ext cx="3570759" cy="707886"/>
          </a:xfrm>
          <a:prstGeom prst="rect">
            <a:avLst/>
          </a:prstGeom>
          <a:noFill/>
        </p:spPr>
        <p:txBody>
          <a:bodyPr wrap="none" rtlCol="0">
            <a:spAutoFit/>
          </a:bodyPr>
          <a:lstStyle/>
          <a:p>
            <a:r>
              <a:rPr lang="en-US" sz="4000" dirty="0" err="1" smtClean="0">
                <a:latin typeface="Courier"/>
                <a:cs typeface="Courier"/>
              </a:rPr>
              <a:t>turnLeft</a:t>
            </a:r>
            <a:r>
              <a:rPr lang="en-US" sz="4000" dirty="0" smtClean="0">
                <a:latin typeface="Courier"/>
                <a:cs typeface="Courier"/>
              </a:rPr>
              <a:t>();</a:t>
            </a:r>
            <a:endParaRPr lang="en-US" sz="4000" dirty="0">
              <a:latin typeface="Courier"/>
              <a:cs typeface="Courier"/>
            </a:endParaRPr>
          </a:p>
        </p:txBody>
      </p:sp>
      <p:sp>
        <p:nvSpPr>
          <p:cNvPr id="12" name="TextBox 11"/>
          <p:cNvSpPr txBox="1"/>
          <p:nvPr/>
        </p:nvSpPr>
        <p:spPr>
          <a:xfrm>
            <a:off x="3590491" y="3489411"/>
            <a:ext cx="3878586" cy="707886"/>
          </a:xfrm>
          <a:prstGeom prst="rect">
            <a:avLst/>
          </a:prstGeom>
          <a:noFill/>
        </p:spPr>
        <p:txBody>
          <a:bodyPr wrap="none" rtlCol="0">
            <a:spAutoFit/>
          </a:bodyPr>
          <a:lstStyle/>
          <a:p>
            <a:r>
              <a:rPr lang="en-US" sz="4000" dirty="0" err="1" smtClean="0">
                <a:latin typeface="Courier"/>
                <a:cs typeface="Courier"/>
              </a:rPr>
              <a:t>putBeeper</a:t>
            </a:r>
            <a:r>
              <a:rPr lang="en-US" sz="4000" dirty="0" smtClean="0">
                <a:latin typeface="Courier"/>
                <a:cs typeface="Courier"/>
              </a:rPr>
              <a:t>();</a:t>
            </a:r>
            <a:endParaRPr lang="en-US" sz="4000" dirty="0">
              <a:latin typeface="Courier"/>
              <a:cs typeface="Courier"/>
            </a:endParaRPr>
          </a:p>
        </p:txBody>
      </p:sp>
      <p:sp>
        <p:nvSpPr>
          <p:cNvPr id="13" name="TextBox 12"/>
          <p:cNvSpPr txBox="1"/>
          <p:nvPr/>
        </p:nvSpPr>
        <p:spPr>
          <a:xfrm>
            <a:off x="3601788" y="4508509"/>
            <a:ext cx="4186413" cy="707886"/>
          </a:xfrm>
          <a:prstGeom prst="rect">
            <a:avLst/>
          </a:prstGeom>
          <a:noFill/>
        </p:spPr>
        <p:txBody>
          <a:bodyPr wrap="none" rtlCol="0">
            <a:spAutoFit/>
          </a:bodyPr>
          <a:lstStyle/>
          <a:p>
            <a:r>
              <a:rPr lang="en-US" sz="4000" dirty="0" err="1" smtClean="0">
                <a:latin typeface="Courier"/>
                <a:cs typeface="Courier"/>
              </a:rPr>
              <a:t>pickBeeper</a:t>
            </a:r>
            <a:r>
              <a:rPr lang="en-US" sz="4000" dirty="0" smtClean="0">
                <a:latin typeface="Courier"/>
                <a:cs typeface="Courier"/>
              </a:rPr>
              <a:t>();</a:t>
            </a:r>
            <a:endParaRPr lang="en-US" sz="4000" dirty="0">
              <a:latin typeface="Courier"/>
              <a:cs typeface="Courier"/>
            </a:endParaRPr>
          </a:p>
        </p:txBody>
      </p:sp>
    </p:spTree>
    <p:extLst>
      <p:ext uri="{BB962C8B-B14F-4D97-AF65-F5344CB8AC3E}">
        <p14:creationId xmlns:p14="http://schemas.microsoft.com/office/powerpoint/2010/main" val="18811509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a:solidFill>
                  <a:schemeClr val="bg1"/>
                </a:solidFill>
                <a:latin typeface="Courier"/>
                <a:cs typeface="Courier"/>
              </a:rPr>
              <a:t>m</a:t>
            </a:r>
            <a:r>
              <a:rPr lang="en-US" sz="3600" dirty="0" smtClean="0">
                <a:solidFill>
                  <a:schemeClr val="bg1"/>
                </a:solidFill>
                <a:latin typeface="Courier"/>
                <a:cs typeface="Courier"/>
              </a:rPr>
              <a:t>ove();</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35880272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ourier"/>
                <a:cs typeface="Courier"/>
              </a:rPr>
              <a:t>move();</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32"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3543" y="4023352"/>
            <a:ext cx="883243" cy="874498"/>
          </a:xfrm>
          <a:prstGeom prst="rect">
            <a:avLst/>
          </a:prstGeom>
        </p:spPr>
      </p:pic>
    </p:spTree>
    <p:extLst>
      <p:ext uri="{BB962C8B-B14F-4D97-AF65-F5344CB8AC3E}">
        <p14:creationId xmlns:p14="http://schemas.microsoft.com/office/powerpoint/2010/main" val="18837598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ourier"/>
                <a:cs typeface="Courier"/>
              </a:rPr>
              <a:t>move();</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285" y="4023352"/>
            <a:ext cx="883243" cy="874498"/>
          </a:xfrm>
          <a:prstGeom prst="rect">
            <a:avLst/>
          </a:prstGeom>
        </p:spPr>
      </p:pic>
    </p:spTree>
    <p:extLst>
      <p:ext uri="{BB962C8B-B14F-4D97-AF65-F5344CB8AC3E}">
        <p14:creationId xmlns:p14="http://schemas.microsoft.com/office/powerpoint/2010/main" val="41307266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smtClean="0">
                <a:solidFill>
                  <a:schemeClr val="bg1"/>
                </a:solidFill>
                <a:latin typeface="Courier"/>
                <a:cs typeface="Courier"/>
              </a:rPr>
              <a:t>turnLeft</a:t>
            </a:r>
            <a:r>
              <a:rPr lang="en-US" sz="3600" dirty="0" smtClean="0">
                <a:solidFill>
                  <a:schemeClr val="bg1"/>
                </a:solidFill>
                <a:latin typeface="Courier"/>
                <a:cs typeface="Courier"/>
              </a:rPr>
              <a:t>();</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2403329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turnLeft</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285" y="4023352"/>
            <a:ext cx="883243" cy="874498"/>
          </a:xfrm>
          <a:prstGeom prst="rect">
            <a:avLst/>
          </a:prstGeom>
        </p:spPr>
      </p:pic>
    </p:spTree>
    <p:extLst>
      <p:ext uri="{BB962C8B-B14F-4D97-AF65-F5344CB8AC3E}">
        <p14:creationId xmlns:p14="http://schemas.microsoft.com/office/powerpoint/2010/main" val="3576422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turnLeft</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2937747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err="1" smtClean="0">
                <a:solidFill>
                  <a:schemeClr val="bg1"/>
                </a:solidFill>
                <a:latin typeface="Courier"/>
                <a:cs typeface="Courier"/>
              </a:rPr>
              <a:t>pickBeeper</a:t>
            </a:r>
            <a:r>
              <a:rPr lang="en-US" sz="3600" dirty="0" smtClean="0">
                <a:solidFill>
                  <a:schemeClr val="bg1"/>
                </a:solidFill>
                <a:latin typeface="Courier"/>
                <a:cs typeface="Courier"/>
              </a:rPr>
              <a:t>();</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20858834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pickBeeper</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6" name="Picture 39" descr="Bee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5" name="Picture 34" descr="karelEa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32911202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ourier"/>
                <a:cs typeface="Courier"/>
              </a:rPr>
              <a:t>pickBeeper</a:t>
            </a:r>
            <a:r>
              <a:rPr lang="en-US" sz="4000" b="1" dirty="0" smtClean="0">
                <a:solidFill>
                  <a:schemeClr val="tx1"/>
                </a:solidFill>
                <a:latin typeface="Courier"/>
                <a:cs typeface="Courier"/>
              </a:rPr>
              <a:t>();</a:t>
            </a:r>
            <a:endParaRPr lang="en-US" sz="4000" b="1" dirty="0">
              <a:solidFill>
                <a:schemeClr val="tx1"/>
              </a:solidFill>
              <a:latin typeface="Courier"/>
              <a:cs typeface="Courier"/>
            </a:endParaRPr>
          </a:p>
        </p:txBody>
      </p:sp>
      <p:sp>
        <p:nvSpPr>
          <p:cNvPr id="37"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38" name="Group 5"/>
          <p:cNvGrpSpPr>
            <a:grpSpLocks/>
          </p:cNvGrpSpPr>
          <p:nvPr/>
        </p:nvGrpSpPr>
        <p:grpSpPr bwMode="auto">
          <a:xfrm>
            <a:off x="4489956" y="3929544"/>
            <a:ext cx="1981200" cy="990600"/>
            <a:chOff x="3184" y="3336"/>
            <a:chExt cx="1248" cy="624"/>
          </a:xfrm>
        </p:grpSpPr>
        <p:sp>
          <p:nvSpPr>
            <p:cNvPr id="39"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43" name="Group 9"/>
          <p:cNvGrpSpPr>
            <a:grpSpLocks/>
          </p:cNvGrpSpPr>
          <p:nvPr/>
        </p:nvGrpSpPr>
        <p:grpSpPr bwMode="auto">
          <a:xfrm>
            <a:off x="1891218" y="2291244"/>
            <a:ext cx="4549782" cy="2965450"/>
            <a:chOff x="1547" y="2304"/>
            <a:chExt cx="2866" cy="1868"/>
          </a:xfrm>
        </p:grpSpPr>
        <p:sp>
          <p:nvSpPr>
            <p:cNvPr id="4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6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6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6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sp>
        <p:nvSpPr>
          <p:cNvPr id="64" name="Rectangle 37"/>
          <p:cNvSpPr>
            <a:spLocks noChangeArrowheads="1"/>
          </p:cNvSpPr>
          <p:nvPr/>
        </p:nvSpPr>
        <p:spPr bwMode="auto">
          <a:xfrm>
            <a:off x="2872822" y="4229579"/>
            <a:ext cx="304800" cy="30480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Text Box 16"/>
          <p:cNvSpPr txBox="1">
            <a:spLocks noChangeArrowheads="1"/>
          </p:cNvSpPr>
          <p:nvPr/>
        </p:nvSpPr>
        <p:spPr bwMode="auto">
          <a:xfrm>
            <a:off x="2838032" y="4274437"/>
            <a:ext cx="381001"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pic>
        <p:nvPicPr>
          <p:cNvPr id="34" name="Picture 33" descr="karelEa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632075" y="4023352"/>
            <a:ext cx="883243" cy="874498"/>
          </a:xfrm>
          <a:prstGeom prst="rect">
            <a:avLst/>
          </a:prstGeom>
        </p:spPr>
      </p:pic>
    </p:spTree>
    <p:extLst>
      <p:ext uri="{BB962C8B-B14F-4D97-AF65-F5344CB8AC3E}">
        <p14:creationId xmlns:p14="http://schemas.microsoft.com/office/powerpoint/2010/main" val="740882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6-17 at 1.56.01 AM.png"/>
          <p:cNvPicPr>
            <a:picLocks noChangeAspect="1"/>
          </p:cNvPicPr>
          <p:nvPr/>
        </p:nvPicPr>
        <p:blipFill rotWithShape="1">
          <a:blip r:embed="rId3">
            <a:extLst>
              <a:ext uri="{28A0092B-C50C-407E-A947-70E740481C1C}">
                <a14:useLocalDpi xmlns:a14="http://schemas.microsoft.com/office/drawing/2010/main" val="0"/>
              </a:ext>
            </a:extLst>
          </a:blip>
          <a:srcRect l="16408"/>
          <a:stretch/>
        </p:blipFill>
        <p:spPr>
          <a:xfrm>
            <a:off x="714893" y="1159472"/>
            <a:ext cx="7450699" cy="5003668"/>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Section Leaders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1294989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smtClean="0">
                <a:solidFill>
                  <a:schemeClr val="bg1"/>
                </a:solidFill>
              </a:rPr>
              <a:t>Make Sense?</a:t>
            </a:r>
            <a:endParaRPr lang="en-US" sz="3600" dirty="0">
              <a:solidFill>
                <a:schemeClr val="bg1"/>
              </a:solidFill>
            </a:endParaRPr>
          </a:p>
        </p:txBody>
      </p:sp>
    </p:spTree>
    <p:extLst>
      <p:ext uri="{BB962C8B-B14F-4D97-AF65-F5344CB8AC3E}">
        <p14:creationId xmlns:p14="http://schemas.microsoft.com/office/powerpoint/2010/main" val="4185688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2606122" y="3993044"/>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First Challenge</a:t>
            </a:r>
            <a:endParaRPr lang="en-US" sz="4000" b="1" dirty="0">
              <a:solidFill>
                <a:schemeClr val="tx1"/>
              </a:solidFill>
              <a:latin typeface="Century Gothic"/>
              <a:cs typeface="Century Gothic"/>
            </a:endParaRP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4931" y="4152900"/>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816686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6" name="Rectangle 4"/>
          <p:cNvSpPr>
            <a:spLocks noChangeArrowheads="1"/>
          </p:cNvSpPr>
          <p:nvPr/>
        </p:nvSpPr>
        <p:spPr bwMode="auto">
          <a:xfrm>
            <a:off x="2521884" y="1984857"/>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04837" name="Group 5"/>
          <p:cNvGrpSpPr>
            <a:grpSpLocks/>
          </p:cNvGrpSpPr>
          <p:nvPr/>
        </p:nvGrpSpPr>
        <p:grpSpPr bwMode="auto">
          <a:xfrm>
            <a:off x="4489956" y="3929544"/>
            <a:ext cx="1981200" cy="990600"/>
            <a:chOff x="3184" y="3336"/>
            <a:chExt cx="1248" cy="624"/>
          </a:xfrm>
        </p:grpSpPr>
        <p:sp>
          <p:nvSpPr>
            <p:cNvPr id="504838"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39"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04840"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504841" name="Group 9"/>
          <p:cNvGrpSpPr>
            <a:grpSpLocks/>
          </p:cNvGrpSpPr>
          <p:nvPr/>
        </p:nvGrpSpPr>
        <p:grpSpPr bwMode="auto">
          <a:xfrm>
            <a:off x="1891218" y="2291244"/>
            <a:ext cx="4549782" cy="2965450"/>
            <a:chOff x="1547" y="2304"/>
            <a:chExt cx="2866" cy="1868"/>
          </a:xfrm>
        </p:grpSpPr>
        <p:sp>
          <p:nvSpPr>
            <p:cNvPr id="504843"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4"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5"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6"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4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50485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3"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4"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5"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6"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504857"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504858"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504859"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504860"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504861"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504862"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504863"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504868" name="Group 36"/>
          <p:cNvGrpSpPr>
            <a:grpSpLocks/>
          </p:cNvGrpSpPr>
          <p:nvPr/>
        </p:nvGrpSpPr>
        <p:grpSpPr bwMode="auto">
          <a:xfrm>
            <a:off x="5589449" y="3086035"/>
            <a:ext cx="795338" cy="846138"/>
            <a:chOff x="216" y="2155"/>
            <a:chExt cx="501" cy="533"/>
          </a:xfrm>
        </p:grpSpPr>
        <p:sp>
          <p:nvSpPr>
            <p:cNvPr id="504869"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504870"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First Challenge</a:t>
            </a:r>
            <a:endParaRPr lang="en-US" sz="4000" b="1" dirty="0">
              <a:solidFill>
                <a:schemeClr val="tx1"/>
              </a:solidFill>
              <a:latin typeface="Century Gothic"/>
              <a:cs typeface="Century Gothic"/>
            </a:endParaRPr>
          </a:p>
        </p:txBody>
      </p:sp>
      <p:pic>
        <p:nvPicPr>
          <p:cNvPr id="31" name="Picture 39" descr="Bee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655" y="3185423"/>
            <a:ext cx="603250" cy="609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816686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Bird’s Eye View</a:t>
            </a:r>
            <a:endParaRPr lang="en-US" sz="4000" b="1" dirty="0">
              <a:solidFill>
                <a:schemeClr val="tx1"/>
              </a:solidFill>
              <a:latin typeface="Century Gothic"/>
              <a:cs typeface="Century Gothic"/>
            </a:endParaRPr>
          </a:p>
        </p:txBody>
      </p:sp>
      <p:grpSp>
        <p:nvGrpSpPr>
          <p:cNvPr id="33" name="Group 36"/>
          <p:cNvGrpSpPr>
            <a:grpSpLocks/>
          </p:cNvGrpSpPr>
          <p:nvPr/>
        </p:nvGrpSpPr>
        <p:grpSpPr bwMode="auto">
          <a:xfrm>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234925"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East</a:t>
            </a:r>
            <a:endParaRPr lang="en-US" sz="3200" dirty="0"/>
          </a:p>
        </p:txBody>
      </p:sp>
      <p:sp>
        <p:nvSpPr>
          <p:cNvPr id="8" name="Rectangle 4"/>
          <p:cNvSpPr>
            <a:spLocks noChangeArrowheads="1"/>
          </p:cNvSpPr>
          <p:nvPr/>
        </p:nvSpPr>
        <p:spPr bwMode="auto">
          <a:xfrm>
            <a:off x="2954145" y="1951606"/>
            <a:ext cx="3939747" cy="2922587"/>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9" name="Group 5"/>
          <p:cNvGrpSpPr>
            <a:grpSpLocks/>
          </p:cNvGrpSpPr>
          <p:nvPr/>
        </p:nvGrpSpPr>
        <p:grpSpPr bwMode="auto">
          <a:xfrm>
            <a:off x="4922217" y="3896293"/>
            <a:ext cx="1981200" cy="990600"/>
            <a:chOff x="3184" y="3336"/>
            <a:chExt cx="1248" cy="624"/>
          </a:xfrm>
        </p:grpSpPr>
        <p:sp>
          <p:nvSpPr>
            <p:cNvPr id="10" name="Line 6"/>
            <p:cNvSpPr>
              <a:spLocks noChangeShapeType="1"/>
            </p:cNvSpPr>
            <p:nvPr/>
          </p:nvSpPr>
          <p:spPr bwMode="auto">
            <a:xfrm rot="-5400000">
              <a:off x="2879" y="3648"/>
              <a:ext cx="62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7"/>
            <p:cNvSpPr>
              <a:spLocks noChangeShapeType="1"/>
            </p:cNvSpPr>
            <p:nvPr/>
          </p:nvSpPr>
          <p:spPr bwMode="auto">
            <a:xfrm>
              <a:off x="3184"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8"/>
            <p:cNvSpPr>
              <a:spLocks noChangeShapeType="1"/>
            </p:cNvSpPr>
            <p:nvPr/>
          </p:nvSpPr>
          <p:spPr bwMode="auto">
            <a:xfrm>
              <a:off x="3801" y="3344"/>
              <a:ext cx="631"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 name="Group 9"/>
          <p:cNvGrpSpPr>
            <a:grpSpLocks/>
          </p:cNvGrpSpPr>
          <p:nvPr/>
        </p:nvGrpSpPr>
        <p:grpSpPr bwMode="auto">
          <a:xfrm>
            <a:off x="2323479" y="2257993"/>
            <a:ext cx="4549782" cy="2965450"/>
            <a:chOff x="1547" y="2304"/>
            <a:chExt cx="2866" cy="1868"/>
          </a:xfrm>
        </p:grpSpPr>
        <p:sp>
          <p:nvSpPr>
            <p:cNvPr id="14" name="Text Box 11"/>
            <p:cNvSpPr txBox="1">
              <a:spLocks noChangeArrowheads="1"/>
            </p:cNvSpPr>
            <p:nvPr/>
          </p:nvSpPr>
          <p:spPr bwMode="auto">
            <a:xfrm>
              <a:off x="2149"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5" name="Text Box 12"/>
            <p:cNvSpPr txBox="1">
              <a:spLocks noChangeArrowheads="1"/>
            </p:cNvSpPr>
            <p:nvPr/>
          </p:nvSpPr>
          <p:spPr bwMode="auto">
            <a:xfrm>
              <a:off x="2765"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6" name="Text Box 13"/>
            <p:cNvSpPr txBox="1">
              <a:spLocks noChangeArrowheads="1"/>
            </p:cNvSpPr>
            <p:nvPr/>
          </p:nvSpPr>
          <p:spPr bwMode="auto">
            <a:xfrm>
              <a:off x="3381"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7" name="Text Box 14"/>
            <p:cNvSpPr txBox="1">
              <a:spLocks noChangeArrowheads="1"/>
            </p:cNvSpPr>
            <p:nvPr/>
          </p:nvSpPr>
          <p:spPr bwMode="auto">
            <a:xfrm>
              <a:off x="3997" y="3540"/>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8" name="Text Box 16"/>
            <p:cNvSpPr txBox="1">
              <a:spLocks noChangeArrowheads="1"/>
            </p:cNvSpPr>
            <p:nvPr/>
          </p:nvSpPr>
          <p:spPr bwMode="auto">
            <a:xfrm>
              <a:off x="2149"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19" name="Text Box 17"/>
            <p:cNvSpPr txBox="1">
              <a:spLocks noChangeArrowheads="1"/>
            </p:cNvSpPr>
            <p:nvPr/>
          </p:nvSpPr>
          <p:spPr bwMode="auto">
            <a:xfrm>
              <a:off x="2765"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t>+</a:t>
              </a:r>
            </a:p>
          </p:txBody>
        </p:sp>
        <p:sp>
          <p:nvSpPr>
            <p:cNvPr id="20" name="Text Box 18"/>
            <p:cNvSpPr txBox="1">
              <a:spLocks noChangeArrowheads="1"/>
            </p:cNvSpPr>
            <p:nvPr/>
          </p:nvSpPr>
          <p:spPr bwMode="auto">
            <a:xfrm>
              <a:off x="3381"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1" name="Text Box 19"/>
            <p:cNvSpPr txBox="1">
              <a:spLocks noChangeArrowheads="1"/>
            </p:cNvSpPr>
            <p:nvPr/>
          </p:nvSpPr>
          <p:spPr bwMode="auto">
            <a:xfrm>
              <a:off x="3997" y="2924"/>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2" name="Text Box 21"/>
            <p:cNvSpPr txBox="1">
              <a:spLocks noChangeArrowheads="1"/>
            </p:cNvSpPr>
            <p:nvPr/>
          </p:nvSpPr>
          <p:spPr bwMode="auto">
            <a:xfrm>
              <a:off x="2149"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3" name="Text Box 22"/>
            <p:cNvSpPr txBox="1">
              <a:spLocks noChangeArrowheads="1"/>
            </p:cNvSpPr>
            <p:nvPr/>
          </p:nvSpPr>
          <p:spPr bwMode="auto">
            <a:xfrm>
              <a:off x="2765"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4" name="Text Box 23"/>
            <p:cNvSpPr txBox="1">
              <a:spLocks noChangeArrowheads="1"/>
            </p:cNvSpPr>
            <p:nvPr/>
          </p:nvSpPr>
          <p:spPr bwMode="auto">
            <a:xfrm>
              <a:off x="3381"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5" name="Text Box 24"/>
            <p:cNvSpPr txBox="1">
              <a:spLocks noChangeArrowheads="1"/>
            </p:cNvSpPr>
            <p:nvPr/>
          </p:nvSpPr>
          <p:spPr bwMode="auto">
            <a:xfrm>
              <a:off x="3997" y="2308"/>
              <a:ext cx="24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a:t>
              </a:r>
            </a:p>
          </p:txBody>
        </p:sp>
        <p:sp>
          <p:nvSpPr>
            <p:cNvPr id="26" name="Text Box 25"/>
            <p:cNvSpPr txBox="1">
              <a:spLocks noChangeArrowheads="1"/>
            </p:cNvSpPr>
            <p:nvPr/>
          </p:nvSpPr>
          <p:spPr bwMode="auto">
            <a:xfrm>
              <a:off x="1547" y="354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t>1</a:t>
              </a:r>
              <a:endParaRPr lang="en-US" sz="1400" dirty="0"/>
            </a:p>
          </p:txBody>
        </p:sp>
        <p:sp>
          <p:nvSpPr>
            <p:cNvPr id="27" name="Text Box 26"/>
            <p:cNvSpPr txBox="1">
              <a:spLocks noChangeArrowheads="1"/>
            </p:cNvSpPr>
            <p:nvPr/>
          </p:nvSpPr>
          <p:spPr bwMode="auto">
            <a:xfrm>
              <a:off x="1547" y="2928"/>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2</a:t>
              </a:r>
              <a:endParaRPr lang="en-US" sz="1400"/>
            </a:p>
          </p:txBody>
        </p:sp>
        <p:sp>
          <p:nvSpPr>
            <p:cNvPr id="28" name="Text Box 27"/>
            <p:cNvSpPr txBox="1">
              <a:spLocks noChangeArrowheads="1"/>
            </p:cNvSpPr>
            <p:nvPr/>
          </p:nvSpPr>
          <p:spPr bwMode="auto">
            <a:xfrm>
              <a:off x="1547" y="2304"/>
              <a:ext cx="192"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a:t>3</a:t>
              </a:r>
              <a:endParaRPr lang="en-US" sz="1400"/>
            </a:p>
          </p:txBody>
        </p:sp>
        <p:sp>
          <p:nvSpPr>
            <p:cNvPr id="29" name="Text Box 28"/>
            <p:cNvSpPr txBox="1">
              <a:spLocks noChangeArrowheads="1"/>
            </p:cNvSpPr>
            <p:nvPr/>
          </p:nvSpPr>
          <p:spPr bwMode="auto">
            <a:xfrm>
              <a:off x="1955" y="3948"/>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1</a:t>
              </a:r>
              <a:endParaRPr lang="en-US" sz="1400"/>
            </a:p>
          </p:txBody>
        </p:sp>
        <p:sp>
          <p:nvSpPr>
            <p:cNvPr id="30" name="Text Box 29"/>
            <p:cNvSpPr txBox="1">
              <a:spLocks noChangeArrowheads="1"/>
            </p:cNvSpPr>
            <p:nvPr/>
          </p:nvSpPr>
          <p:spPr bwMode="auto">
            <a:xfrm>
              <a:off x="2564" y="3952"/>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2</a:t>
              </a:r>
              <a:endParaRPr lang="en-US" sz="1400"/>
            </a:p>
          </p:txBody>
        </p:sp>
        <p:sp>
          <p:nvSpPr>
            <p:cNvPr id="31" name="Text Box 30"/>
            <p:cNvSpPr txBox="1">
              <a:spLocks noChangeArrowheads="1"/>
            </p:cNvSpPr>
            <p:nvPr/>
          </p:nvSpPr>
          <p:spPr bwMode="auto">
            <a:xfrm>
              <a:off x="3181" y="3956"/>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3</a:t>
              </a:r>
              <a:endParaRPr lang="en-US" sz="1400"/>
            </a:p>
          </p:txBody>
        </p:sp>
        <p:sp>
          <p:nvSpPr>
            <p:cNvPr id="32" name="Text Box 31"/>
            <p:cNvSpPr txBox="1">
              <a:spLocks noChangeArrowheads="1"/>
            </p:cNvSpPr>
            <p:nvPr/>
          </p:nvSpPr>
          <p:spPr bwMode="auto">
            <a:xfrm>
              <a:off x="3798" y="3960"/>
              <a:ext cx="61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a:t>4</a:t>
              </a:r>
              <a:endParaRPr lang="en-US" sz="1400"/>
            </a:p>
          </p:txBody>
        </p:sp>
      </p:grpSp>
      <p:grpSp>
        <p:nvGrpSpPr>
          <p:cNvPr id="36" name="Group 36"/>
          <p:cNvGrpSpPr>
            <a:grpSpLocks/>
          </p:cNvGrpSpPr>
          <p:nvPr/>
        </p:nvGrpSpPr>
        <p:grpSpPr bwMode="auto">
          <a:xfrm>
            <a:off x="3038383" y="3959793"/>
            <a:ext cx="795338" cy="846138"/>
            <a:chOff x="216" y="2155"/>
            <a:chExt cx="501" cy="533"/>
          </a:xfrm>
        </p:grpSpPr>
        <p:sp>
          <p:nvSpPr>
            <p:cNvPr id="37"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38" descr="Kar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17893620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Bird’s Eye View</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234925"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East</a:t>
            </a:r>
            <a:endParaRPr lang="en-US" sz="3200" dirty="0"/>
          </a:p>
        </p:txBody>
      </p:sp>
    </p:spTree>
    <p:extLst>
      <p:ext uri="{BB962C8B-B14F-4D97-AF65-F5344CB8AC3E}">
        <p14:creationId xmlns:p14="http://schemas.microsoft.com/office/powerpoint/2010/main" val="4511699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Turn Left</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62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528082"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North</a:t>
            </a:r>
            <a:endParaRPr lang="en-US" sz="3200" dirty="0"/>
          </a:p>
        </p:txBody>
      </p:sp>
    </p:spTree>
    <p:extLst>
      <p:ext uri="{BB962C8B-B14F-4D97-AF65-F5344CB8AC3E}">
        <p14:creationId xmlns:p14="http://schemas.microsoft.com/office/powerpoint/2010/main" val="15638968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Turn Left</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108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398238"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West</a:t>
            </a:r>
            <a:endParaRPr lang="en-US" sz="3200" dirty="0"/>
          </a:p>
        </p:txBody>
      </p:sp>
    </p:spTree>
    <p:extLst>
      <p:ext uri="{BB962C8B-B14F-4D97-AF65-F5344CB8AC3E}">
        <p14:creationId xmlns:p14="http://schemas.microsoft.com/office/powerpoint/2010/main" val="8659507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Turn Left</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62379" y="3967184"/>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 name="TextBox 3"/>
          <p:cNvSpPr txBox="1"/>
          <p:nvPr/>
        </p:nvSpPr>
        <p:spPr>
          <a:xfrm>
            <a:off x="2094809" y="5303520"/>
            <a:ext cx="3526478" cy="584775"/>
          </a:xfrm>
          <a:prstGeom prst="rect">
            <a:avLst/>
          </a:prstGeom>
          <a:solidFill>
            <a:srgbClr val="FFFFFF">
              <a:alpha val="80000"/>
            </a:srgbClr>
          </a:solidFill>
        </p:spPr>
        <p:txBody>
          <a:bodyPr wrap="none" rtlCol="0">
            <a:spAutoFit/>
          </a:bodyPr>
          <a:lstStyle/>
          <a:p>
            <a:r>
              <a:rPr lang="en-US" sz="3200" dirty="0" err="1" smtClean="0"/>
              <a:t>Karel</a:t>
            </a:r>
            <a:r>
              <a:rPr lang="en-US" sz="3200" dirty="0" smtClean="0"/>
              <a:t> is facing South</a:t>
            </a:r>
            <a:endParaRPr lang="en-US" sz="3200" dirty="0"/>
          </a:p>
        </p:txBody>
      </p:sp>
    </p:spTree>
    <p:extLst>
      <p:ext uri="{BB962C8B-B14F-4D97-AF65-F5344CB8AC3E}">
        <p14:creationId xmlns:p14="http://schemas.microsoft.com/office/powerpoint/2010/main" val="6073719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Move</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0639">
            <a:off x="1346272" y="1247705"/>
            <a:ext cx="5597040" cy="4944052"/>
          </a:xfrm>
          <a:prstGeom prst="rect">
            <a:avLst/>
          </a:prstGeom>
        </p:spPr>
      </p:pic>
      <p:grpSp>
        <p:nvGrpSpPr>
          <p:cNvPr id="33" name="Group 36"/>
          <p:cNvGrpSpPr>
            <a:grpSpLocks/>
          </p:cNvGrpSpPr>
          <p:nvPr/>
        </p:nvGrpSpPr>
        <p:grpSpPr bwMode="auto">
          <a:xfrm rot="5400000">
            <a:off x="3079005" y="5280595"/>
            <a:ext cx="795338" cy="846138"/>
            <a:chOff x="216" y="2155"/>
            <a:chExt cx="501" cy="533"/>
          </a:xfrm>
        </p:grpSpPr>
        <p:sp>
          <p:nvSpPr>
            <p:cNvPr id="34" name="Rectangle 37"/>
            <p:cNvSpPr>
              <a:spLocks noChangeArrowheads="1"/>
            </p:cNvSpPr>
            <p:nvPr/>
          </p:nvSpPr>
          <p:spPr bwMode="auto">
            <a:xfrm>
              <a:off x="384" y="2304"/>
              <a:ext cx="192" cy="19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5" name="Picture 38" descr="Kar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 y="2155"/>
              <a:ext cx="501" cy="533"/>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4860846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0472" y="624828"/>
            <a:ext cx="7787224" cy="5470525"/>
          </a:xfrm>
          <a:prstGeom prst="rect">
            <a:avLst/>
          </a:prstGeom>
        </p:spPr>
      </p:pic>
    </p:spTree>
    <p:extLst>
      <p:ext uri="{BB962C8B-B14F-4D97-AF65-F5344CB8AC3E}">
        <p14:creationId xmlns:p14="http://schemas.microsoft.com/office/powerpoint/2010/main" val="22444384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Who are you?</a:t>
            </a:r>
            <a:endParaRPr lang="en-US" sz="50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245705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Method Definition</a:t>
            </a:r>
            <a:endParaRPr lang="en-US" sz="4000" b="1" dirty="0">
              <a:solidFill>
                <a:schemeClr val="tx1"/>
              </a:solidFill>
              <a:latin typeface="Century Gothic"/>
              <a:cs typeface="Century Gothic"/>
            </a:endParaRPr>
          </a:p>
        </p:txBody>
      </p:sp>
      <p:sp>
        <p:nvSpPr>
          <p:cNvPr id="5" name="TextBox 4"/>
          <p:cNvSpPr txBox="1"/>
          <p:nvPr/>
        </p:nvSpPr>
        <p:spPr>
          <a:xfrm>
            <a:off x="1985675" y="2343651"/>
            <a:ext cx="5032147" cy="1477328"/>
          </a:xfrm>
          <a:prstGeom prst="rect">
            <a:avLst/>
          </a:prstGeom>
          <a:noFill/>
        </p:spPr>
        <p:txBody>
          <a:bodyPr wrap="none" rtlCol="0">
            <a:spAutoFit/>
          </a:bodyPr>
          <a:lstStyle/>
          <a:p>
            <a:r>
              <a:rPr lang="en-US" sz="3000" b="1" dirty="0">
                <a:latin typeface="Courier"/>
                <a:cs typeface="Courier"/>
              </a:rPr>
              <a:t>p</a:t>
            </a:r>
            <a:r>
              <a:rPr lang="en-US" sz="3000" b="1" dirty="0" smtClean="0">
                <a:latin typeface="Courier"/>
                <a:cs typeface="Courier"/>
              </a:rPr>
              <a:t>rivate</a:t>
            </a:r>
            <a:r>
              <a:rPr lang="en-US" sz="3000" dirty="0" smtClean="0">
                <a:latin typeface="Courier"/>
                <a:cs typeface="Courier"/>
              </a:rPr>
              <a:t> </a:t>
            </a:r>
            <a:r>
              <a:rPr lang="en-US" sz="3000" b="1" dirty="0" smtClean="0">
                <a:latin typeface="Courier"/>
                <a:cs typeface="Courier"/>
              </a:rPr>
              <a:t>void</a:t>
            </a:r>
            <a:r>
              <a:rPr lang="en-US" sz="3000" dirty="0" smtClean="0">
                <a:latin typeface="Courier"/>
                <a:cs typeface="Courier"/>
              </a:rPr>
              <a:t> </a:t>
            </a:r>
            <a:r>
              <a:rPr lang="en-US" sz="3000" i="1" dirty="0" smtClean="0">
                <a:latin typeface="Courier"/>
                <a:cs typeface="Courier"/>
              </a:rPr>
              <a:t>name</a:t>
            </a:r>
            <a:r>
              <a:rPr lang="en-US" sz="3000" dirty="0" smtClean="0">
                <a:latin typeface="Courier"/>
                <a:cs typeface="Courier"/>
              </a:rPr>
              <a:t>() {</a:t>
            </a:r>
          </a:p>
          <a:p>
            <a:r>
              <a:rPr lang="en-US" sz="3000" i="1" dirty="0" smtClean="0">
                <a:latin typeface="Courier"/>
                <a:cs typeface="Courier"/>
              </a:rPr>
              <a:t>   method statements</a:t>
            </a:r>
          </a:p>
          <a:p>
            <a:r>
              <a:rPr lang="en-US" sz="3000" dirty="0">
                <a:latin typeface="Courier"/>
                <a:cs typeface="Courier"/>
              </a:rPr>
              <a:t>}</a:t>
            </a:r>
          </a:p>
        </p:txBody>
      </p:sp>
      <p:sp>
        <p:nvSpPr>
          <p:cNvPr id="6" name="TextBox 5"/>
          <p:cNvSpPr txBox="1"/>
          <p:nvPr/>
        </p:nvSpPr>
        <p:spPr>
          <a:xfrm rot="20436511">
            <a:off x="4501473" y="4756410"/>
            <a:ext cx="2967154" cy="120032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smtClean="0"/>
              <a:t>This adds a new command to </a:t>
            </a:r>
            <a:r>
              <a:rPr lang="en-US" sz="2400" dirty="0" err="1" smtClean="0"/>
              <a:t>Karels</a:t>
            </a:r>
            <a:r>
              <a:rPr lang="en-US" sz="2400" dirty="0" smtClean="0"/>
              <a:t> vocabulary</a:t>
            </a:r>
            <a:endParaRPr lang="en-US" sz="2400" dirty="0"/>
          </a:p>
        </p:txBody>
      </p:sp>
    </p:spTree>
    <p:extLst>
      <p:ext uri="{BB962C8B-B14F-4D97-AF65-F5344CB8AC3E}">
        <p14:creationId xmlns:p14="http://schemas.microsoft.com/office/powerpoint/2010/main" val="41605810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7"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Learn By Doing</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2266770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646331"/>
          </a:xfrm>
          <a:prstGeom prst="rect">
            <a:avLst/>
          </a:prstGeom>
          <a:noFill/>
        </p:spPr>
        <p:txBody>
          <a:bodyPr wrap="square" rtlCol="0">
            <a:spAutoFit/>
          </a:bodyPr>
          <a:lstStyle/>
          <a:p>
            <a:pPr algn="ctr"/>
            <a:r>
              <a:rPr lang="en-US" sz="3600" dirty="0" smtClean="0">
                <a:solidFill>
                  <a:schemeClr val="bg1"/>
                </a:solidFill>
              </a:rPr>
              <a:t>Why Study CS?</a:t>
            </a:r>
            <a:endParaRPr lang="en-US" sz="3600" dirty="0">
              <a:solidFill>
                <a:schemeClr val="bg1"/>
              </a:solidFill>
            </a:endParaRPr>
          </a:p>
        </p:txBody>
      </p:sp>
    </p:spTree>
    <p:extLst>
      <p:ext uri="{BB962C8B-B14F-4D97-AF65-F5344CB8AC3E}">
        <p14:creationId xmlns:p14="http://schemas.microsoft.com/office/powerpoint/2010/main" val="7991547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921" y="412750"/>
            <a:ext cx="9736027" cy="6445250"/>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Joy of Building</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245887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Interdisciplinary</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stretch>
            <a:fillRect/>
          </a:stretch>
        </p:blipFill>
        <p:spPr>
          <a:xfrm>
            <a:off x="1941021" y="947651"/>
            <a:ext cx="5440680" cy="5440680"/>
          </a:xfrm>
          <a:prstGeom prst="rect">
            <a:avLst/>
          </a:prstGeom>
        </p:spPr>
      </p:pic>
    </p:spTree>
    <p:extLst>
      <p:ext uri="{BB962C8B-B14F-4D97-AF65-F5344CB8AC3E}">
        <p14:creationId xmlns:p14="http://schemas.microsoft.com/office/powerpoint/2010/main" val="17821123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pic>
        <p:nvPicPr>
          <p:cNvPr id="7172" name="Picture 4" descr="http://blogs.coventrytelegraph.net/passtheremote/Harry_Pot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36" y="-152401"/>
            <a:ext cx="9381836" cy="703637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Closest Thing To Magic</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667681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8" name="Picture 8" descr="http://www.liangfok.com/blog/wp-content/uploads/2010/10/Stanley_Image13.jpg"/>
          <p:cNvPicPr>
            <a:picLocks noChangeAspect="1" noChangeArrowheads="1"/>
          </p:cNvPicPr>
          <p:nvPr/>
        </p:nvPicPr>
        <p:blipFill rotWithShape="1">
          <a:blip r:embed="rId2">
            <a:extLst>
              <a:ext uri="{28A0092B-C50C-407E-A947-70E740481C1C}">
                <a14:useLocalDpi xmlns:a14="http://schemas.microsoft.com/office/drawing/2010/main" val="0"/>
              </a:ext>
            </a:extLst>
          </a:blip>
          <a:srcRect l="-186" r="186"/>
          <a:stretch/>
        </p:blipFill>
        <p:spPr bwMode="auto">
          <a:xfrm>
            <a:off x="-228600" y="0"/>
            <a:ext cx="10291016"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Now is the Time</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3"/>
          <a:stretch>
            <a:fillRect/>
          </a:stretch>
        </p:blipFill>
        <p:spPr>
          <a:xfrm>
            <a:off x="574082" y="1532720"/>
            <a:ext cx="6818440" cy="4398994"/>
          </a:xfrm>
          <a:prstGeom prst="rect">
            <a:avLst/>
          </a:prstGeom>
        </p:spPr>
      </p:pic>
    </p:spTree>
    <p:extLst>
      <p:ext uri="{BB962C8B-B14F-4D97-AF65-F5344CB8AC3E}">
        <p14:creationId xmlns:p14="http://schemas.microsoft.com/office/powerpoint/2010/main" val="4067595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6-15 at 10.20.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821" y="957939"/>
            <a:ext cx="7195600" cy="5495852"/>
          </a:xfrm>
          <a:prstGeom prst="rect">
            <a:avLst/>
          </a:prstGeom>
        </p:spPr>
      </p:pic>
      <p:sp>
        <p:nvSpPr>
          <p:cNvPr id="5" name="TextBox 4"/>
          <p:cNvSpPr txBox="1"/>
          <p:nvPr/>
        </p:nvSpPr>
        <p:spPr>
          <a:xfrm>
            <a:off x="2842954" y="6488668"/>
            <a:ext cx="3374966" cy="369332"/>
          </a:xfrm>
          <a:prstGeom prst="rect">
            <a:avLst/>
          </a:prstGeom>
          <a:solidFill>
            <a:schemeClr val="bg1"/>
          </a:solidFill>
        </p:spPr>
        <p:txBody>
          <a:bodyPr wrap="square" rtlCol="0">
            <a:spAutoFit/>
          </a:bodyPr>
          <a:lstStyle/>
          <a:p>
            <a:pPr algn="ctr"/>
            <a:r>
              <a:rPr lang="en-US" dirty="0" err="1" smtClean="0"/>
              <a:t>Code.org</a:t>
            </a:r>
            <a:endParaRPr lang="en-US" dirty="0"/>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Oh and Its Useful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4342833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8" name="Picture 4" descr="http://www.mauricahanson.com/Welcome-Mat-CT-Ho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9947031"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Everyone is Welcome</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9677118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152400" y="2733764"/>
            <a:ext cx="9677400" cy="861774"/>
          </a:xfrm>
          <a:prstGeom prst="rect">
            <a:avLst/>
          </a:prstGeom>
          <a:noFill/>
        </p:spPr>
        <p:txBody>
          <a:bodyPr wrap="square" rtlCol="0">
            <a:spAutoFit/>
          </a:bodyPr>
          <a:lstStyle/>
          <a:p>
            <a:pPr algn="ctr"/>
            <a:r>
              <a:rPr lang="en-US" sz="5000" dirty="0" smtClean="0">
                <a:solidFill>
                  <a:schemeClr val="bg1"/>
                </a:solidFill>
              </a:rPr>
              <a:t>The End</a:t>
            </a:r>
            <a:endParaRPr lang="en-US" sz="5000" dirty="0">
              <a:solidFill>
                <a:schemeClr val="bg1"/>
              </a:solidFill>
            </a:endParaRPr>
          </a:p>
        </p:txBody>
      </p:sp>
    </p:spTree>
    <p:extLst>
      <p:ext uri="{BB962C8B-B14F-4D97-AF65-F5344CB8AC3E}">
        <p14:creationId xmlns:p14="http://schemas.microsoft.com/office/powerpoint/2010/main" val="13668595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Prerequisite Test</a:t>
            </a:r>
            <a:endParaRPr lang="en-US" sz="4000" b="1" dirty="0">
              <a:solidFill>
                <a:schemeClr val="tx1"/>
              </a:solidFill>
              <a:latin typeface="Century Gothic"/>
              <a:cs typeface="Century Gothic"/>
            </a:endParaRPr>
          </a:p>
        </p:txBody>
      </p:sp>
      <p:grpSp>
        <p:nvGrpSpPr>
          <p:cNvPr id="7" name="Group 6"/>
          <p:cNvGrpSpPr/>
          <p:nvPr/>
        </p:nvGrpSpPr>
        <p:grpSpPr>
          <a:xfrm>
            <a:off x="5687857" y="2097701"/>
            <a:ext cx="3251200" cy="3251200"/>
            <a:chOff x="5687857" y="2097701"/>
            <a:chExt cx="3251200" cy="3251200"/>
          </a:xfrm>
        </p:grpSpPr>
        <p:pic>
          <p:nvPicPr>
            <p:cNvPr id="4" name="Picture 3"/>
            <p:cNvPicPr>
              <a:picLocks noChangeAspect="1"/>
            </p:cNvPicPr>
            <p:nvPr/>
          </p:nvPicPr>
          <p:blipFill>
            <a:blip r:embed="rId3"/>
            <a:stretch>
              <a:fillRect/>
            </a:stretch>
          </p:blipFill>
          <p:spPr>
            <a:xfrm>
              <a:off x="5687857" y="2097701"/>
              <a:ext cx="3251200" cy="3251200"/>
            </a:xfrm>
            <a:prstGeom prst="rect">
              <a:avLst/>
            </a:prstGeom>
          </p:spPr>
        </p:pic>
        <p:sp>
          <p:nvSpPr>
            <p:cNvPr id="5" name="Rectangle 4"/>
            <p:cNvSpPr/>
            <p:nvPr/>
          </p:nvSpPr>
          <p:spPr>
            <a:xfrm>
              <a:off x="8244466" y="4192400"/>
              <a:ext cx="282207" cy="16124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IMG_2280.jpg"/>
          <p:cNvPicPr>
            <a:picLocks noChangeAspect="1"/>
          </p:cNvPicPr>
          <p:nvPr/>
        </p:nvPicPr>
        <p:blipFill rotWithShape="1">
          <a:blip r:embed="rId4">
            <a:extLst>
              <a:ext uri="{BEBA8EAE-BF5A-486C-A8C5-ECC9F3942E4B}">
                <a14:imgProps xmlns:a14="http://schemas.microsoft.com/office/drawing/2010/main">
                  <a14:imgLayer r:embed="rId5">
                    <a14:imgEffect>
                      <a14:backgroundRemoval t="414" b="92846" l="0" r="100000">
                        <a14:foregroundMark x1="13358" y1="6357" x2="94547" y2="44960"/>
                        <a14:foregroundMark x1="95057" y1="1900" x2="18811" y2="44593"/>
                        <a14:foregroundMark x1="13358" y1="8578" x2="17320" y2="47932"/>
                        <a14:foregroundMark x1="96038" y1="3753" x2="94056" y2="46814"/>
                        <a14:foregroundMark x1="80188" y1="22319" x2="80188" y2="22319"/>
                        <a14:foregroundMark x1="20302" y1="19347" x2="22283" y2="34191"/>
                        <a14:foregroundMark x1="32169" y1="9697" x2="84661" y2="3385"/>
                        <a14:foregroundMark x1="18321" y1="6357" x2="60396" y2="4488"/>
                        <a14:foregroundMark x1="90094" y1="12286" x2="17320" y2="14890"/>
                        <a14:foregroundMark x1="31189" y1="42739" x2="78227" y2="43107"/>
                        <a14:foregroundMark x1="34661" y1="40502" x2="75735" y2="39017"/>
                        <a14:foregroundMark x1="48509" y1="33088" x2="57925" y2="33088"/>
                        <a14:foregroundMark x1="84150" y1="14890" x2="86132" y2="37163"/>
                      </a14:backgroundRemoval>
                    </a14:imgEffect>
                    <a14:imgEffect>
                      <a14:brightnessContrast bright="20000"/>
                    </a14:imgEffect>
                  </a14:imgLayer>
                </a14:imgProps>
              </a:ext>
              <a:ext uri="{28A0092B-C50C-407E-A947-70E740481C1C}">
                <a14:useLocalDpi xmlns:a14="http://schemas.microsoft.com/office/drawing/2010/main" val="0"/>
              </a:ext>
            </a:extLst>
          </a:blip>
          <a:srcRect l="939" t="1582" b="31618"/>
          <a:stretch/>
        </p:blipFill>
        <p:spPr>
          <a:xfrm>
            <a:off x="201576" y="1531838"/>
            <a:ext cx="4999090" cy="4494737"/>
          </a:xfrm>
          <a:prstGeom prst="rect">
            <a:avLst/>
          </a:prstGeom>
        </p:spPr>
      </p:pic>
    </p:spTree>
    <p:extLst>
      <p:ext uri="{BB962C8B-B14F-4D97-AF65-F5344CB8AC3E}">
        <p14:creationId xmlns:p14="http://schemas.microsoft.com/office/powerpoint/2010/main" val="5643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 y="-76200"/>
            <a:ext cx="9525000" cy="6934200"/>
            <a:chOff x="-2886457" y="-76200"/>
            <a:chExt cx="14456663" cy="7086600"/>
          </a:xfrm>
        </p:grpSpPr>
        <p:pic>
          <p:nvPicPr>
            <p:cNvPr id="13316" name="Picture 4" descr="http://i2.blogs.indiewire.com/thompsononhollywood/images/uploads/thompson-on-hollywood/inception3_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457" y="-76200"/>
              <a:ext cx="14456663" cy="70866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txBox="1">
              <a:spLocks/>
            </p:cNvSpPr>
            <p:nvPr/>
          </p:nvSpPr>
          <p:spPr>
            <a:xfrm>
              <a:off x="492711" y="2133600"/>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solidFill>
                    <a:schemeClr val="bg1"/>
                  </a:solidFill>
                </a:rPr>
                <a:t>The End?</a:t>
              </a:r>
              <a:endParaRPr lang="en-US" dirty="0">
                <a:solidFill>
                  <a:schemeClr val="bg1"/>
                </a:solidFill>
              </a:endParaRPr>
            </a:p>
          </p:txBody>
        </p:sp>
      </p:grpSp>
    </p:spTree>
    <p:extLst>
      <p:ext uri="{BB962C8B-B14F-4D97-AF65-F5344CB8AC3E}">
        <p14:creationId xmlns:p14="http://schemas.microsoft.com/office/powerpoint/2010/main" val="968657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Are you in the right place?</a:t>
            </a:r>
          </a:p>
        </p:txBody>
      </p:sp>
    </p:spTree>
    <p:extLst>
      <p:ext uri="{BB962C8B-B14F-4D97-AF65-F5344CB8AC3E}">
        <p14:creationId xmlns:p14="http://schemas.microsoft.com/office/powerpoint/2010/main" val="19476489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49" name="Text Box 1"/>
          <p:cNvSpPr txBox="1">
            <a:spLocks noChangeArrowheads="1"/>
          </p:cNvSpPr>
          <p:nvPr/>
        </p:nvSpPr>
        <p:spPr bwMode="auto">
          <a:xfrm>
            <a:off x="456481" y="273629"/>
            <a:ext cx="8228160" cy="58570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7314"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roid Sans Fallback" charset="0"/>
              </a:defRPr>
            </a:lvl9pPr>
          </a:lstStyle>
          <a:p>
            <a:pPr algn="ctr">
              <a:lnSpc>
                <a:spcPct val="98000"/>
              </a:lnSpc>
            </a:pPr>
            <a:r>
              <a:rPr lang="en-US" sz="5000" dirty="0" smtClean="0">
                <a:solidFill>
                  <a:schemeClr val="bg1"/>
                </a:solidFill>
                <a:latin typeface="Calibri" charset="0"/>
                <a:ea typeface="Calibri" charset="0"/>
                <a:cs typeface="Calibri" charset="0"/>
              </a:rPr>
              <a:t>Course mechanics</a:t>
            </a:r>
          </a:p>
          <a:p>
            <a:pPr algn="ctr">
              <a:lnSpc>
                <a:spcPct val="98000"/>
              </a:lnSpc>
            </a:pPr>
            <a:r>
              <a:rPr lang="en-US" sz="3200" dirty="0" smtClean="0">
                <a:solidFill>
                  <a:schemeClr val="bg1"/>
                </a:solidFill>
                <a:latin typeface="Calibri" charset="0"/>
                <a:ea typeface="Calibri" charset="0"/>
                <a:cs typeface="Calibri" charset="0"/>
              </a:rPr>
              <a:t>(this is a light version. Please read the handout for details).</a:t>
            </a:r>
            <a:endParaRPr lang="en-US" sz="32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10790243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7461</TotalTime>
  <Words>1164</Words>
  <Application>Microsoft Macintosh PowerPoint</Application>
  <PresentationFormat>On-screen Show (4:3)</PresentationFormat>
  <Paragraphs>468</Paragraphs>
  <Slides>70</Slides>
  <Notes>47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Calibri</vt:lpstr>
      <vt:lpstr>Century Gothic</vt:lpstr>
      <vt:lpstr>Chalkboard</vt:lpstr>
      <vt:lpstr>Courier</vt:lpstr>
      <vt:lpstr>DejaVu Serif</vt:lpstr>
      <vt:lpstr>Droid Sans Fallback</vt:lpstr>
      <vt:lpstr>Helvetica Neue Light</vt:lpstr>
      <vt:lpstr>Wingdings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 106A</dc:title>
  <dc:creator>Chris Piech</dc:creator>
  <cp:lastModifiedBy>Chris James Piech</cp:lastModifiedBy>
  <cp:revision>81</cp:revision>
  <dcterms:created xsi:type="dcterms:W3CDTF">2014-06-12T14:27:44Z</dcterms:created>
  <dcterms:modified xsi:type="dcterms:W3CDTF">2017-01-10T01:23:23Z</dcterms:modified>
</cp:coreProperties>
</file>